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Helios" panose="020B0604020202020204" charset="0"/>
      <p:regular r:id="rId20"/>
    </p:embeddedFont>
    <p:embeddedFont>
      <p:font typeface="Helios Bold" panose="020B0604020202020204" charset="0"/>
      <p:regular r:id="rId21"/>
    </p:embeddedFont>
    <p:embeddedFont>
      <p:font typeface="Klein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4" d="100"/>
          <a:sy n="44" d="100"/>
        </p:scale>
        <p:origin x="660"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8193D1-BB2D-494B-B83C-214C5150EFA8}" type="datetimeFigureOut">
              <a:rPr lang="en-IN" smtClean="0"/>
              <a:t>27-11-2024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B3C2FA-64F1-483D-A867-541C4C65E85C}" type="slidenum">
              <a:rPr lang="en-IN" smtClean="0"/>
              <a:t>‹#›</a:t>
            </a:fld>
            <a:endParaRPr lang="en-IN"/>
          </a:p>
        </p:txBody>
      </p:sp>
    </p:spTree>
    <p:extLst>
      <p:ext uri="{BB962C8B-B14F-4D97-AF65-F5344CB8AC3E}">
        <p14:creationId xmlns:p14="http://schemas.microsoft.com/office/powerpoint/2010/main" val="3338848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DB3C2FA-64F1-483D-A867-541C4C65E85C}" type="slidenum">
              <a:rPr lang="en-IN" smtClean="0"/>
              <a:t>2</a:t>
            </a:fld>
            <a:endParaRPr lang="en-IN"/>
          </a:p>
        </p:txBody>
      </p:sp>
    </p:spTree>
    <p:extLst>
      <p:ext uri="{BB962C8B-B14F-4D97-AF65-F5344CB8AC3E}">
        <p14:creationId xmlns:p14="http://schemas.microsoft.com/office/powerpoint/2010/main" val="356598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20.jpg"/></Relationships>
</file>

<file path=ppt/slides/_rels/slide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kin Cancer Spots Cartoon">
            <a:extLst>
              <a:ext uri="{FF2B5EF4-FFF2-40B4-BE49-F238E27FC236}">
                <a16:creationId xmlns:a16="http://schemas.microsoft.com/office/drawing/2014/main" id="{FE1F132B-4E87-B369-D6B0-9482B87B64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20"/>
            <a:ext cx="9144000" cy="10294620"/>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5"/>
          <p:cNvSpPr/>
          <p:nvPr/>
        </p:nvSpPr>
        <p:spPr>
          <a:xfrm>
            <a:off x="16822994" y="-19958"/>
            <a:ext cx="1457750" cy="1353457"/>
          </a:xfrm>
          <a:custGeom>
            <a:avLst/>
            <a:gdLst/>
            <a:ahLst/>
            <a:cxnLst/>
            <a:rect l="l" t="t" r="r" b="b"/>
            <a:pathLst>
              <a:path w="2239034" h="2239034">
                <a:moveTo>
                  <a:pt x="0" y="0"/>
                </a:moveTo>
                <a:lnTo>
                  <a:pt x="2239033" y="0"/>
                </a:lnTo>
                <a:lnTo>
                  <a:pt x="2239033" y="2239034"/>
                </a:lnTo>
                <a:lnTo>
                  <a:pt x="0" y="2239034"/>
                </a:lnTo>
                <a:lnTo>
                  <a:pt x="0" y="0"/>
                </a:lnTo>
                <a:close/>
              </a:path>
            </a:pathLst>
          </a:custGeom>
          <a:blipFill>
            <a:blip r:embed="rId3"/>
            <a:stretch>
              <a:fillRect/>
            </a:stretch>
          </a:blipFill>
        </p:spPr>
      </p:sp>
      <p:sp>
        <p:nvSpPr>
          <p:cNvPr id="7" name="TextBox 7"/>
          <p:cNvSpPr txBox="1"/>
          <p:nvPr/>
        </p:nvSpPr>
        <p:spPr>
          <a:xfrm>
            <a:off x="13505217" y="7816478"/>
            <a:ext cx="3317776" cy="708527"/>
          </a:xfrm>
          <a:prstGeom prst="rect">
            <a:avLst/>
          </a:prstGeom>
        </p:spPr>
        <p:txBody>
          <a:bodyPr lIns="0" tIns="0" rIns="0" bIns="0" rtlCol="0" anchor="t">
            <a:spAutoFit/>
          </a:bodyPr>
          <a:lstStyle/>
          <a:p>
            <a:pPr algn="ctr">
              <a:lnSpc>
                <a:spcPts val="6299"/>
              </a:lnSpc>
              <a:spcBef>
                <a:spcPct val="0"/>
              </a:spcBef>
            </a:pPr>
            <a:r>
              <a:rPr lang="en-US" sz="2800" b="1" dirty="0">
                <a:solidFill>
                  <a:srgbClr val="000000"/>
                </a:solidFill>
                <a:latin typeface="Times New Roman" panose="02020603050405020304" pitchFamily="18" charset="0"/>
                <a:ea typeface="DM Sans Bold"/>
                <a:cs typeface="Times New Roman" panose="02020603050405020304" pitchFamily="18" charset="0"/>
                <a:sym typeface="DM Sans Bold"/>
              </a:rPr>
              <a:t>- By Team 9</a:t>
            </a:r>
          </a:p>
        </p:txBody>
      </p:sp>
      <p:sp>
        <p:nvSpPr>
          <p:cNvPr id="14" name="TextBox 13">
            <a:extLst>
              <a:ext uri="{FF2B5EF4-FFF2-40B4-BE49-F238E27FC236}">
                <a16:creationId xmlns:a16="http://schemas.microsoft.com/office/drawing/2014/main" id="{EE11B6B5-A944-C3A7-78D8-B6538499D699}"/>
              </a:ext>
            </a:extLst>
          </p:cNvPr>
          <p:cNvSpPr txBox="1"/>
          <p:nvPr/>
        </p:nvSpPr>
        <p:spPr>
          <a:xfrm>
            <a:off x="9982200" y="1685661"/>
            <a:ext cx="8763001" cy="5016758"/>
          </a:xfrm>
          <a:prstGeom prst="rect">
            <a:avLst/>
          </a:prstGeom>
          <a:noFill/>
        </p:spPr>
        <p:txBody>
          <a:bodyPr wrap="square" rtlCol="0">
            <a:spAutoFit/>
          </a:bodyPr>
          <a:lstStyle/>
          <a:p>
            <a:r>
              <a:rPr lang="en-US" sz="8000" dirty="0">
                <a:latin typeface="Times New Roman" panose="02020603050405020304" pitchFamily="18" charset="0"/>
                <a:cs typeface="Times New Roman" panose="02020603050405020304" pitchFamily="18" charset="0"/>
              </a:rPr>
              <a:t>Advanced Skin Disease Diagnosis leveraging image processing</a:t>
            </a:r>
            <a:endParaRPr lang="en-IN" sz="8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667321"/>
            <a:ext cx="18288000" cy="7229439"/>
          </a:xfrm>
          <a:custGeom>
            <a:avLst/>
            <a:gdLst/>
            <a:ahLst/>
            <a:cxnLst/>
            <a:rect l="l" t="t" r="r" b="b"/>
            <a:pathLst>
              <a:path w="18288000" h="7229439">
                <a:moveTo>
                  <a:pt x="0" y="0"/>
                </a:moveTo>
                <a:lnTo>
                  <a:pt x="18288000" y="0"/>
                </a:lnTo>
                <a:lnTo>
                  <a:pt x="18288000" y="7229439"/>
                </a:lnTo>
                <a:lnTo>
                  <a:pt x="0" y="7229439"/>
                </a:lnTo>
                <a:lnTo>
                  <a:pt x="0" y="0"/>
                </a:lnTo>
                <a:close/>
              </a:path>
            </a:pathLst>
          </a:custGeom>
          <a:blipFill>
            <a:blip r:embed="rId2">
              <a:extLst>
                <a:ext uri="{96DAC541-7B7A-43D3-8B79-37D633B846F1}">
                  <asvg:svgBlip xmlns:asvg="http://schemas.microsoft.com/office/drawing/2016/SVG/main" r:embed="rId3"/>
                </a:ext>
              </a:extLst>
            </a:blip>
            <a:stretch>
              <a:fillRect t="-42120"/>
            </a:stretch>
          </a:blipFill>
        </p:spPr>
      </p:sp>
      <p:sp>
        <p:nvSpPr>
          <p:cNvPr id="3" name="Freeform 3"/>
          <p:cNvSpPr/>
          <p:nvPr/>
        </p:nvSpPr>
        <p:spPr>
          <a:xfrm>
            <a:off x="3790775" y="2522029"/>
            <a:ext cx="11047156" cy="6214025"/>
          </a:xfrm>
          <a:custGeom>
            <a:avLst/>
            <a:gdLst/>
            <a:ahLst/>
            <a:cxnLst/>
            <a:rect l="l" t="t" r="r" b="b"/>
            <a:pathLst>
              <a:path w="11047156" h="6214025">
                <a:moveTo>
                  <a:pt x="0" y="0"/>
                </a:moveTo>
                <a:lnTo>
                  <a:pt x="11047156" y="0"/>
                </a:lnTo>
                <a:lnTo>
                  <a:pt x="11047156" y="6214025"/>
                </a:lnTo>
                <a:lnTo>
                  <a:pt x="0" y="6214025"/>
                </a:lnTo>
                <a:lnTo>
                  <a:pt x="0" y="0"/>
                </a:lnTo>
                <a:close/>
              </a:path>
            </a:pathLst>
          </a:custGeom>
          <a:blipFill>
            <a:blip r:embed="rId4"/>
            <a:stretch>
              <a:fillRect l="-60" r="-60"/>
            </a:stretch>
          </a:blipFill>
        </p:spPr>
      </p:sp>
      <p:sp>
        <p:nvSpPr>
          <p:cNvPr id="5" name="TextBox 5"/>
          <p:cNvSpPr txBox="1"/>
          <p:nvPr/>
        </p:nvSpPr>
        <p:spPr>
          <a:xfrm>
            <a:off x="3230994" y="933450"/>
            <a:ext cx="11826013" cy="776751"/>
          </a:xfrm>
          <a:prstGeom prst="rect">
            <a:avLst/>
          </a:prstGeom>
        </p:spPr>
        <p:txBody>
          <a:bodyPr lIns="0" tIns="0" rIns="0" bIns="0" rtlCol="0" anchor="t">
            <a:spAutoFit/>
          </a:bodyPr>
          <a:lstStyle/>
          <a:p>
            <a:pPr algn="ctr">
              <a:lnSpc>
                <a:spcPts val="6019"/>
              </a:lnSpc>
            </a:pPr>
            <a:r>
              <a:rPr lang="en-US" sz="6600" b="1" dirty="0">
                <a:solidFill>
                  <a:srgbClr val="FFFFFF"/>
                </a:solidFill>
                <a:latin typeface="Times New Roman" panose="02020603050405020304" pitchFamily="18" charset="0"/>
                <a:ea typeface="Helios Bold"/>
                <a:cs typeface="Times New Roman" panose="02020603050405020304" pitchFamily="18" charset="0"/>
                <a:sym typeface="Helios Bold"/>
              </a:rPr>
              <a:t>LOGIN PAGE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667321"/>
            <a:ext cx="18288000" cy="7229439"/>
          </a:xfrm>
          <a:custGeom>
            <a:avLst/>
            <a:gdLst/>
            <a:ahLst/>
            <a:cxnLst/>
            <a:rect l="l" t="t" r="r" b="b"/>
            <a:pathLst>
              <a:path w="18288000" h="7229439">
                <a:moveTo>
                  <a:pt x="0" y="0"/>
                </a:moveTo>
                <a:lnTo>
                  <a:pt x="18288000" y="0"/>
                </a:lnTo>
                <a:lnTo>
                  <a:pt x="18288000" y="7229439"/>
                </a:lnTo>
                <a:lnTo>
                  <a:pt x="0" y="7229439"/>
                </a:lnTo>
                <a:lnTo>
                  <a:pt x="0" y="0"/>
                </a:lnTo>
                <a:close/>
              </a:path>
            </a:pathLst>
          </a:custGeom>
          <a:blipFill>
            <a:blip r:embed="rId2">
              <a:extLst>
                <a:ext uri="{96DAC541-7B7A-43D3-8B79-37D633B846F1}">
                  <asvg:svgBlip xmlns:asvg="http://schemas.microsoft.com/office/drawing/2016/SVG/main" r:embed="rId3"/>
                </a:ext>
              </a:extLst>
            </a:blip>
            <a:stretch>
              <a:fillRect t="-42120"/>
            </a:stretch>
          </a:blipFill>
        </p:spPr>
      </p:sp>
      <p:sp>
        <p:nvSpPr>
          <p:cNvPr id="3" name="Freeform 3"/>
          <p:cNvSpPr/>
          <p:nvPr/>
        </p:nvSpPr>
        <p:spPr>
          <a:xfrm>
            <a:off x="3790775" y="2522029"/>
            <a:ext cx="11047156" cy="6214025"/>
          </a:xfrm>
          <a:custGeom>
            <a:avLst/>
            <a:gdLst/>
            <a:ahLst/>
            <a:cxnLst/>
            <a:rect l="l" t="t" r="r" b="b"/>
            <a:pathLst>
              <a:path w="11047156" h="6214025">
                <a:moveTo>
                  <a:pt x="0" y="0"/>
                </a:moveTo>
                <a:lnTo>
                  <a:pt x="11047156" y="0"/>
                </a:lnTo>
                <a:lnTo>
                  <a:pt x="11047156" y="6214025"/>
                </a:lnTo>
                <a:lnTo>
                  <a:pt x="0" y="6214025"/>
                </a:lnTo>
                <a:lnTo>
                  <a:pt x="0" y="0"/>
                </a:lnTo>
                <a:close/>
              </a:path>
            </a:pathLst>
          </a:custGeom>
          <a:blipFill>
            <a:blip r:embed="rId4"/>
            <a:stretch>
              <a:fillRect l="-60" r="-60"/>
            </a:stretch>
          </a:blipFill>
        </p:spPr>
      </p:sp>
      <p:sp>
        <p:nvSpPr>
          <p:cNvPr id="5" name="TextBox 5"/>
          <p:cNvSpPr txBox="1"/>
          <p:nvPr/>
        </p:nvSpPr>
        <p:spPr>
          <a:xfrm>
            <a:off x="3230994" y="933450"/>
            <a:ext cx="11826013" cy="775469"/>
          </a:xfrm>
          <a:prstGeom prst="rect">
            <a:avLst/>
          </a:prstGeom>
        </p:spPr>
        <p:txBody>
          <a:bodyPr lIns="0" tIns="0" rIns="0" bIns="0" rtlCol="0" anchor="t">
            <a:spAutoFit/>
          </a:bodyPr>
          <a:lstStyle/>
          <a:p>
            <a:pPr algn="ctr">
              <a:lnSpc>
                <a:spcPts val="6019"/>
              </a:lnSpc>
            </a:pPr>
            <a:r>
              <a:rPr lang="en-US" sz="6600" b="1" dirty="0">
                <a:solidFill>
                  <a:srgbClr val="FFFFFF"/>
                </a:solidFill>
                <a:latin typeface="Times New Roman" panose="02020603050405020304" pitchFamily="18" charset="0"/>
                <a:ea typeface="Helios Bold"/>
                <a:cs typeface="Times New Roman" panose="02020603050405020304" pitchFamily="18" charset="0"/>
                <a:sym typeface="Helios Bold"/>
              </a:rPr>
              <a:t>PROFILE PAGE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667321"/>
            <a:ext cx="18288000" cy="7229439"/>
          </a:xfrm>
          <a:custGeom>
            <a:avLst/>
            <a:gdLst/>
            <a:ahLst/>
            <a:cxnLst/>
            <a:rect l="l" t="t" r="r" b="b"/>
            <a:pathLst>
              <a:path w="18288000" h="7229439">
                <a:moveTo>
                  <a:pt x="0" y="0"/>
                </a:moveTo>
                <a:lnTo>
                  <a:pt x="18288000" y="0"/>
                </a:lnTo>
                <a:lnTo>
                  <a:pt x="18288000" y="7229439"/>
                </a:lnTo>
                <a:lnTo>
                  <a:pt x="0" y="7229439"/>
                </a:lnTo>
                <a:lnTo>
                  <a:pt x="0" y="0"/>
                </a:lnTo>
                <a:close/>
              </a:path>
            </a:pathLst>
          </a:custGeom>
          <a:blipFill>
            <a:blip r:embed="rId2">
              <a:extLst>
                <a:ext uri="{96DAC541-7B7A-43D3-8B79-37D633B846F1}">
                  <asvg:svgBlip xmlns:asvg="http://schemas.microsoft.com/office/drawing/2016/SVG/main" r:embed="rId3"/>
                </a:ext>
              </a:extLst>
            </a:blip>
            <a:stretch>
              <a:fillRect t="-42120"/>
            </a:stretch>
          </a:blipFill>
        </p:spPr>
      </p:sp>
      <p:sp>
        <p:nvSpPr>
          <p:cNvPr id="3" name="Freeform 3"/>
          <p:cNvSpPr/>
          <p:nvPr/>
        </p:nvSpPr>
        <p:spPr>
          <a:xfrm>
            <a:off x="3790775" y="2522029"/>
            <a:ext cx="11047156" cy="6214025"/>
          </a:xfrm>
          <a:custGeom>
            <a:avLst/>
            <a:gdLst/>
            <a:ahLst/>
            <a:cxnLst/>
            <a:rect l="l" t="t" r="r" b="b"/>
            <a:pathLst>
              <a:path w="11047156" h="6214025">
                <a:moveTo>
                  <a:pt x="0" y="0"/>
                </a:moveTo>
                <a:lnTo>
                  <a:pt x="11047156" y="0"/>
                </a:lnTo>
                <a:lnTo>
                  <a:pt x="11047156" y="6214025"/>
                </a:lnTo>
                <a:lnTo>
                  <a:pt x="0" y="6214025"/>
                </a:lnTo>
                <a:lnTo>
                  <a:pt x="0" y="0"/>
                </a:lnTo>
                <a:close/>
              </a:path>
            </a:pathLst>
          </a:custGeom>
          <a:blipFill>
            <a:blip r:embed="rId4"/>
            <a:stretch>
              <a:fillRect l="-60" r="-60"/>
            </a:stretch>
          </a:blipFill>
        </p:spPr>
      </p:sp>
      <p:sp>
        <p:nvSpPr>
          <p:cNvPr id="5" name="TextBox 5"/>
          <p:cNvSpPr txBox="1"/>
          <p:nvPr/>
        </p:nvSpPr>
        <p:spPr>
          <a:xfrm>
            <a:off x="3230994" y="933450"/>
            <a:ext cx="11826013" cy="1544910"/>
          </a:xfrm>
          <a:prstGeom prst="rect">
            <a:avLst/>
          </a:prstGeom>
        </p:spPr>
        <p:txBody>
          <a:bodyPr lIns="0" tIns="0" rIns="0" bIns="0" rtlCol="0" anchor="t">
            <a:spAutoFit/>
          </a:bodyPr>
          <a:lstStyle/>
          <a:p>
            <a:pPr algn="ctr">
              <a:lnSpc>
                <a:spcPts val="6019"/>
              </a:lnSpc>
            </a:pPr>
            <a:r>
              <a:rPr lang="en-US" sz="6600" b="1" dirty="0">
                <a:solidFill>
                  <a:srgbClr val="FFFFFF"/>
                </a:solidFill>
                <a:latin typeface="Times New Roman" panose="02020603050405020304" pitchFamily="18" charset="0"/>
                <a:ea typeface="Helios Bold"/>
                <a:cs typeface="Times New Roman" panose="02020603050405020304" pitchFamily="18" charset="0"/>
                <a:sym typeface="Helios Bold"/>
              </a:rPr>
              <a:t>IMAGE PREVIEW</a:t>
            </a:r>
          </a:p>
          <a:p>
            <a:pPr algn="ctr">
              <a:lnSpc>
                <a:spcPts val="6019"/>
              </a:lnSpc>
            </a:pPr>
            <a:endParaRPr lang="en-US" sz="6600" b="1" dirty="0">
              <a:solidFill>
                <a:srgbClr val="FFFFFF"/>
              </a:solidFill>
              <a:latin typeface="Times New Roman" panose="02020603050405020304" pitchFamily="18" charset="0"/>
              <a:ea typeface="Helios Bold"/>
              <a:cs typeface="Times New Roman" panose="02020603050405020304" pitchFamily="18" charset="0"/>
              <a:sym typeface="Helios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647700"/>
            <a:ext cx="18288000" cy="7229439"/>
          </a:xfrm>
          <a:custGeom>
            <a:avLst/>
            <a:gdLst/>
            <a:ahLst/>
            <a:cxnLst/>
            <a:rect l="l" t="t" r="r" b="b"/>
            <a:pathLst>
              <a:path w="18288000" h="7229439">
                <a:moveTo>
                  <a:pt x="0" y="0"/>
                </a:moveTo>
                <a:lnTo>
                  <a:pt x="18288000" y="0"/>
                </a:lnTo>
                <a:lnTo>
                  <a:pt x="18288000" y="7229439"/>
                </a:lnTo>
                <a:lnTo>
                  <a:pt x="0" y="7229439"/>
                </a:lnTo>
                <a:lnTo>
                  <a:pt x="0" y="0"/>
                </a:lnTo>
                <a:close/>
              </a:path>
            </a:pathLst>
          </a:custGeom>
          <a:blipFill>
            <a:blip r:embed="rId2">
              <a:extLst>
                <a:ext uri="{96DAC541-7B7A-43D3-8B79-37D633B846F1}">
                  <asvg:svgBlip xmlns:asvg="http://schemas.microsoft.com/office/drawing/2016/SVG/main" r:embed="rId3"/>
                </a:ext>
              </a:extLst>
            </a:blip>
            <a:stretch>
              <a:fillRect t="-42120"/>
            </a:stretch>
          </a:blipFill>
        </p:spPr>
      </p:sp>
      <p:sp>
        <p:nvSpPr>
          <p:cNvPr id="3" name="Freeform 3"/>
          <p:cNvSpPr/>
          <p:nvPr/>
        </p:nvSpPr>
        <p:spPr>
          <a:xfrm>
            <a:off x="676275" y="2492183"/>
            <a:ext cx="5825855" cy="4534197"/>
          </a:xfrm>
          <a:custGeom>
            <a:avLst/>
            <a:gdLst/>
            <a:ahLst/>
            <a:cxnLst/>
            <a:rect l="l" t="t" r="r" b="b"/>
            <a:pathLst>
              <a:path w="5825855" h="4534197">
                <a:moveTo>
                  <a:pt x="0" y="0"/>
                </a:moveTo>
                <a:lnTo>
                  <a:pt x="5825855" y="0"/>
                </a:lnTo>
                <a:lnTo>
                  <a:pt x="5825855" y="4534198"/>
                </a:lnTo>
                <a:lnTo>
                  <a:pt x="0" y="4534198"/>
                </a:lnTo>
                <a:lnTo>
                  <a:pt x="0" y="0"/>
                </a:lnTo>
                <a:close/>
              </a:path>
            </a:pathLst>
          </a:custGeom>
          <a:blipFill>
            <a:blip r:embed="rId4"/>
            <a:stretch>
              <a:fillRect l="-285575" t="-180905" r="-38226" b="-25021"/>
            </a:stretch>
          </a:blipFill>
        </p:spPr>
      </p:sp>
      <p:sp>
        <p:nvSpPr>
          <p:cNvPr id="5" name="TextBox 5"/>
          <p:cNvSpPr txBox="1"/>
          <p:nvPr/>
        </p:nvSpPr>
        <p:spPr>
          <a:xfrm>
            <a:off x="3230995" y="933450"/>
            <a:ext cx="5532006" cy="707117"/>
          </a:xfrm>
          <a:prstGeom prst="rect">
            <a:avLst/>
          </a:prstGeom>
        </p:spPr>
        <p:txBody>
          <a:bodyPr wrap="square" lIns="0" tIns="0" rIns="0" bIns="0" rtlCol="0" anchor="t">
            <a:spAutoFit/>
          </a:bodyPr>
          <a:lstStyle/>
          <a:p>
            <a:pPr algn="ctr">
              <a:lnSpc>
                <a:spcPts val="6019"/>
              </a:lnSpc>
            </a:pPr>
            <a:r>
              <a:rPr lang="en-US" sz="4299" b="1" dirty="0">
                <a:solidFill>
                  <a:srgbClr val="FFFFFF"/>
                </a:solidFill>
                <a:latin typeface="Times New Roman" panose="02020603050405020304" pitchFamily="18" charset="0"/>
                <a:ea typeface="Helios Bold"/>
                <a:cs typeface="Times New Roman" panose="02020603050405020304" pitchFamily="18" charset="0"/>
                <a:sym typeface="Helios Bold"/>
              </a:rPr>
              <a:t>UPLOADED IMAGES</a:t>
            </a:r>
          </a:p>
        </p:txBody>
      </p:sp>
      <p:sp>
        <p:nvSpPr>
          <p:cNvPr id="6" name="Freeform 6"/>
          <p:cNvSpPr/>
          <p:nvPr/>
        </p:nvSpPr>
        <p:spPr>
          <a:xfrm>
            <a:off x="7000496" y="2250219"/>
            <a:ext cx="4855027" cy="5148550"/>
          </a:xfrm>
          <a:custGeom>
            <a:avLst/>
            <a:gdLst/>
            <a:ahLst/>
            <a:cxnLst/>
            <a:rect l="l" t="t" r="r" b="b"/>
            <a:pathLst>
              <a:path w="4855027" h="5148550">
                <a:moveTo>
                  <a:pt x="0" y="0"/>
                </a:moveTo>
                <a:lnTo>
                  <a:pt x="4855027" y="0"/>
                </a:lnTo>
                <a:lnTo>
                  <a:pt x="4855027" y="5148550"/>
                </a:lnTo>
                <a:lnTo>
                  <a:pt x="0" y="5148550"/>
                </a:lnTo>
                <a:lnTo>
                  <a:pt x="0" y="0"/>
                </a:lnTo>
                <a:close/>
              </a:path>
            </a:pathLst>
          </a:custGeom>
          <a:blipFill>
            <a:blip r:embed="rId4"/>
            <a:stretch>
              <a:fillRect l="-206993" t="-141090" r="-164448" b="-8673"/>
            </a:stretch>
          </a:blipFill>
        </p:spPr>
      </p:sp>
      <p:sp>
        <p:nvSpPr>
          <p:cNvPr id="7" name="Freeform 7"/>
          <p:cNvSpPr/>
          <p:nvPr/>
        </p:nvSpPr>
        <p:spPr>
          <a:xfrm>
            <a:off x="12299501" y="2250219"/>
            <a:ext cx="5495962" cy="5000489"/>
          </a:xfrm>
          <a:custGeom>
            <a:avLst/>
            <a:gdLst/>
            <a:ahLst/>
            <a:cxnLst/>
            <a:rect l="l" t="t" r="r" b="b"/>
            <a:pathLst>
              <a:path w="5495962" h="5000489">
                <a:moveTo>
                  <a:pt x="0" y="0"/>
                </a:moveTo>
                <a:lnTo>
                  <a:pt x="5495961" y="0"/>
                </a:lnTo>
                <a:lnTo>
                  <a:pt x="5495961" y="5000489"/>
                </a:lnTo>
                <a:lnTo>
                  <a:pt x="0" y="5000489"/>
                </a:lnTo>
                <a:lnTo>
                  <a:pt x="0" y="0"/>
                </a:lnTo>
                <a:close/>
              </a:path>
            </a:pathLst>
          </a:custGeom>
          <a:blipFill>
            <a:blip r:embed="rId4"/>
            <a:stretch>
              <a:fillRect l="-77896" t="-140782" r="-238566" b="-16377"/>
            </a:stretch>
          </a:blipFill>
        </p:spPr>
      </p:sp>
      <p:sp>
        <p:nvSpPr>
          <p:cNvPr id="10" name="TextBox 9">
            <a:extLst>
              <a:ext uri="{FF2B5EF4-FFF2-40B4-BE49-F238E27FC236}">
                <a16:creationId xmlns:a16="http://schemas.microsoft.com/office/drawing/2014/main" id="{B7FDBF84-5816-744D-482F-020EA0BCEB82}"/>
              </a:ext>
            </a:extLst>
          </p:cNvPr>
          <p:cNvSpPr txBox="1"/>
          <p:nvPr/>
        </p:nvSpPr>
        <p:spPr>
          <a:xfrm>
            <a:off x="13182600" y="957244"/>
            <a:ext cx="5755863" cy="769441"/>
          </a:xfrm>
          <a:prstGeom prst="rect">
            <a:avLst/>
          </a:prstGeom>
          <a:noFill/>
        </p:spPr>
        <p:txBody>
          <a:bodyPr wrap="square" rtlCol="0">
            <a:spAutoFit/>
          </a:bodyPr>
          <a:lstStyle/>
          <a:p>
            <a:r>
              <a:rPr lang="en-IN" sz="4300" b="1" dirty="0">
                <a:solidFill>
                  <a:schemeClr val="bg1"/>
                </a:solidFill>
                <a:latin typeface="Times New Roman" panose="02020603050405020304" pitchFamily="18" charset="0"/>
                <a:cs typeface="Times New Roman" panose="02020603050405020304" pitchFamily="18" charset="0"/>
              </a:rPr>
              <a:t>DIMENSIONS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667321"/>
            <a:ext cx="18288000" cy="7229439"/>
          </a:xfrm>
          <a:custGeom>
            <a:avLst/>
            <a:gdLst/>
            <a:ahLst/>
            <a:cxnLst/>
            <a:rect l="l" t="t" r="r" b="b"/>
            <a:pathLst>
              <a:path w="18288000" h="7229439">
                <a:moveTo>
                  <a:pt x="0" y="0"/>
                </a:moveTo>
                <a:lnTo>
                  <a:pt x="18288000" y="0"/>
                </a:lnTo>
                <a:lnTo>
                  <a:pt x="18288000" y="7229439"/>
                </a:lnTo>
                <a:lnTo>
                  <a:pt x="0" y="7229439"/>
                </a:lnTo>
                <a:lnTo>
                  <a:pt x="0" y="0"/>
                </a:lnTo>
                <a:close/>
              </a:path>
            </a:pathLst>
          </a:custGeom>
          <a:blipFill>
            <a:blip r:embed="rId2">
              <a:extLst>
                <a:ext uri="{96DAC541-7B7A-43D3-8B79-37D633B846F1}">
                  <asvg:svgBlip xmlns:asvg="http://schemas.microsoft.com/office/drawing/2016/SVG/main" r:embed="rId3"/>
                </a:ext>
              </a:extLst>
            </a:blip>
            <a:stretch>
              <a:fillRect t="-42120"/>
            </a:stretch>
          </a:blipFill>
        </p:spPr>
      </p:sp>
      <p:sp>
        <p:nvSpPr>
          <p:cNvPr id="3" name="Freeform 3"/>
          <p:cNvSpPr/>
          <p:nvPr/>
        </p:nvSpPr>
        <p:spPr>
          <a:xfrm>
            <a:off x="3790775" y="2522029"/>
            <a:ext cx="11047156" cy="6214025"/>
          </a:xfrm>
          <a:custGeom>
            <a:avLst/>
            <a:gdLst/>
            <a:ahLst/>
            <a:cxnLst/>
            <a:rect l="l" t="t" r="r" b="b"/>
            <a:pathLst>
              <a:path w="11047156" h="6214025">
                <a:moveTo>
                  <a:pt x="0" y="0"/>
                </a:moveTo>
                <a:lnTo>
                  <a:pt x="11047156" y="0"/>
                </a:lnTo>
                <a:lnTo>
                  <a:pt x="11047156" y="6214025"/>
                </a:lnTo>
                <a:lnTo>
                  <a:pt x="0" y="6214025"/>
                </a:lnTo>
                <a:lnTo>
                  <a:pt x="0" y="0"/>
                </a:lnTo>
                <a:close/>
              </a:path>
            </a:pathLst>
          </a:custGeom>
          <a:blipFill>
            <a:blip r:embed="rId4"/>
            <a:stretch>
              <a:fillRect l="-60" r="-60"/>
            </a:stretch>
          </a:blipFill>
        </p:spPr>
      </p:sp>
      <p:sp>
        <p:nvSpPr>
          <p:cNvPr id="5" name="TextBox 5"/>
          <p:cNvSpPr txBox="1"/>
          <p:nvPr/>
        </p:nvSpPr>
        <p:spPr>
          <a:xfrm>
            <a:off x="3230994" y="933450"/>
            <a:ext cx="11826013" cy="775469"/>
          </a:xfrm>
          <a:prstGeom prst="rect">
            <a:avLst/>
          </a:prstGeom>
        </p:spPr>
        <p:txBody>
          <a:bodyPr lIns="0" tIns="0" rIns="0" bIns="0" rtlCol="0" anchor="t">
            <a:spAutoFit/>
          </a:bodyPr>
          <a:lstStyle/>
          <a:p>
            <a:pPr algn="ctr">
              <a:lnSpc>
                <a:spcPts val="6019"/>
              </a:lnSpc>
            </a:pPr>
            <a:r>
              <a:rPr lang="en-US" sz="6600" b="1" dirty="0">
                <a:solidFill>
                  <a:srgbClr val="FFFFFF"/>
                </a:solidFill>
                <a:latin typeface="Times New Roman" panose="02020603050405020304" pitchFamily="18" charset="0"/>
                <a:ea typeface="Helios Bold"/>
                <a:cs typeface="Times New Roman" panose="02020603050405020304" pitchFamily="18" charset="0"/>
                <a:sym typeface="Helios Bold"/>
              </a:rPr>
              <a:t>RESULT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296844" y="-1836715"/>
            <a:ext cx="13960430" cy="13960430"/>
          </a:xfrm>
          <a:custGeom>
            <a:avLst/>
            <a:gdLst/>
            <a:ahLst/>
            <a:cxnLst/>
            <a:rect l="l" t="t" r="r" b="b"/>
            <a:pathLst>
              <a:path w="13960430" h="13960430">
                <a:moveTo>
                  <a:pt x="0" y="0"/>
                </a:moveTo>
                <a:lnTo>
                  <a:pt x="13960431" y="0"/>
                </a:lnTo>
                <a:lnTo>
                  <a:pt x="13960431" y="13960430"/>
                </a:lnTo>
                <a:lnTo>
                  <a:pt x="0" y="139604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4456279"/>
            <a:ext cx="6210300" cy="1085618"/>
          </a:xfrm>
          <a:prstGeom prst="rect">
            <a:avLst/>
          </a:prstGeom>
        </p:spPr>
        <p:txBody>
          <a:bodyPr wrap="square" lIns="0" tIns="0" rIns="0" bIns="0" rtlCol="0" anchor="t">
            <a:spAutoFit/>
          </a:bodyPr>
          <a:lstStyle/>
          <a:p>
            <a:pPr algn="l">
              <a:lnSpc>
                <a:spcPts val="9099"/>
              </a:lnSpc>
            </a:pPr>
            <a:endParaRPr lang="en-US" sz="6999" b="1" dirty="0">
              <a:solidFill>
                <a:srgbClr val="2A2E3A"/>
              </a:solidFill>
              <a:latin typeface="Times New Roman" panose="02020603050405020304" pitchFamily="18" charset="0"/>
              <a:ea typeface="Klein Bold"/>
              <a:cs typeface="Times New Roman" panose="02020603050405020304" pitchFamily="18" charset="0"/>
              <a:sym typeface="Klein Bold"/>
            </a:endParaRPr>
          </a:p>
        </p:txBody>
      </p:sp>
      <p:sp>
        <p:nvSpPr>
          <p:cNvPr id="4" name="TextBox 4"/>
          <p:cNvSpPr txBox="1"/>
          <p:nvPr/>
        </p:nvSpPr>
        <p:spPr>
          <a:xfrm>
            <a:off x="8887914" y="1014164"/>
            <a:ext cx="8967424" cy="8404733"/>
          </a:xfrm>
          <a:prstGeom prst="rect">
            <a:avLst/>
          </a:prstGeom>
        </p:spPr>
        <p:txBody>
          <a:bodyPr lIns="0" tIns="0" rIns="0" bIns="0" rtlCol="0" anchor="t">
            <a:spAutoFit/>
          </a:bodyPr>
          <a:lstStyle/>
          <a:p>
            <a:pPr marL="561339" lvl="1" indent="-280669" algn="l">
              <a:lnSpc>
                <a:spcPts val="3015"/>
              </a:lnSpc>
              <a:buFont typeface="Arial"/>
              <a:buChar char="•"/>
            </a:pPr>
            <a:r>
              <a:rPr lang="en-US" sz="2800" dirty="0">
                <a:solidFill>
                  <a:srgbClr val="2A2E3A"/>
                </a:solidFill>
                <a:latin typeface="Times New Roman" panose="02020603050405020304" pitchFamily="18" charset="0"/>
                <a:ea typeface="Helios"/>
                <a:cs typeface="Times New Roman" panose="02020603050405020304" pitchFamily="18" charset="0"/>
                <a:sym typeface="Helios"/>
              </a:rPr>
              <a:t>We developed a multi-page web application with login, signup, and profile functionalities, ensuring seamless navigation and secure database connectivity.</a:t>
            </a:r>
          </a:p>
          <a:p>
            <a:pPr algn="l">
              <a:lnSpc>
                <a:spcPts val="3015"/>
              </a:lnSpc>
            </a:pPr>
            <a:endParaRPr lang="en-US" sz="2800" dirty="0">
              <a:solidFill>
                <a:srgbClr val="2A2E3A"/>
              </a:solidFill>
              <a:latin typeface="Times New Roman" panose="02020603050405020304" pitchFamily="18" charset="0"/>
              <a:ea typeface="Helios"/>
              <a:cs typeface="Times New Roman" panose="02020603050405020304" pitchFamily="18" charset="0"/>
              <a:sym typeface="Helios"/>
            </a:endParaRPr>
          </a:p>
          <a:p>
            <a:pPr marL="561339" lvl="1" indent="-280669" algn="l">
              <a:lnSpc>
                <a:spcPts val="3015"/>
              </a:lnSpc>
              <a:buFont typeface="Arial"/>
              <a:buChar char="•"/>
            </a:pPr>
            <a:r>
              <a:rPr lang="en-US" sz="2800" dirty="0">
                <a:solidFill>
                  <a:srgbClr val="2A2E3A"/>
                </a:solidFill>
                <a:latin typeface="Times New Roman" panose="02020603050405020304" pitchFamily="18" charset="0"/>
                <a:ea typeface="Helios"/>
                <a:cs typeface="Times New Roman" panose="02020603050405020304" pitchFamily="18" charset="0"/>
                <a:sym typeface="Helios"/>
              </a:rPr>
              <a:t>In Milestone 2, We gained expertise in image processing techniques using OpenCV, enabling advanced operations like normalization and dimension extraction  </a:t>
            </a:r>
          </a:p>
          <a:p>
            <a:pPr algn="l">
              <a:lnSpc>
                <a:spcPts val="3015"/>
              </a:lnSpc>
            </a:pPr>
            <a:endParaRPr lang="en-US" sz="2800" dirty="0">
              <a:solidFill>
                <a:srgbClr val="2A2E3A"/>
              </a:solidFill>
              <a:latin typeface="Times New Roman" panose="02020603050405020304" pitchFamily="18" charset="0"/>
              <a:ea typeface="Helios"/>
              <a:cs typeface="Times New Roman" panose="02020603050405020304" pitchFamily="18" charset="0"/>
              <a:sym typeface="Helios"/>
            </a:endParaRPr>
          </a:p>
          <a:p>
            <a:pPr marL="561339" lvl="1" indent="-280669" algn="l">
              <a:lnSpc>
                <a:spcPts val="3015"/>
              </a:lnSpc>
              <a:buFont typeface="Arial"/>
              <a:buChar char="•"/>
            </a:pPr>
            <a:r>
              <a:rPr lang="en-US" sz="2800" dirty="0">
                <a:solidFill>
                  <a:srgbClr val="2A2E3A"/>
                </a:solidFill>
                <a:latin typeface="Times New Roman" panose="02020603050405020304" pitchFamily="18" charset="0"/>
                <a:ea typeface="Helios"/>
                <a:cs typeface="Times New Roman" panose="02020603050405020304" pitchFamily="18" charset="0"/>
                <a:sym typeface="Helios"/>
              </a:rPr>
              <a:t>We implemented an image upload and storage system, allowing users to upload images, process them, and display results dynamically on the profile page..  </a:t>
            </a:r>
          </a:p>
          <a:p>
            <a:pPr algn="l">
              <a:lnSpc>
                <a:spcPts val="3015"/>
              </a:lnSpc>
            </a:pPr>
            <a:endParaRPr lang="en-US" sz="2800" dirty="0">
              <a:solidFill>
                <a:srgbClr val="2A2E3A"/>
              </a:solidFill>
              <a:latin typeface="Times New Roman" panose="02020603050405020304" pitchFamily="18" charset="0"/>
              <a:ea typeface="Helios"/>
              <a:cs typeface="Times New Roman" panose="02020603050405020304" pitchFamily="18" charset="0"/>
              <a:sym typeface="Helios"/>
            </a:endParaRPr>
          </a:p>
          <a:p>
            <a:pPr marL="561339" lvl="1" indent="-280669" algn="l">
              <a:lnSpc>
                <a:spcPts val="3015"/>
              </a:lnSpc>
              <a:buFont typeface="Arial"/>
              <a:buChar char="•"/>
            </a:pPr>
            <a:r>
              <a:rPr lang="en-US" sz="2800" dirty="0">
                <a:solidFill>
                  <a:srgbClr val="2A2E3A"/>
                </a:solidFill>
                <a:latin typeface="Times New Roman" panose="02020603050405020304" pitchFamily="18" charset="0"/>
                <a:ea typeface="Helios"/>
                <a:cs typeface="Times New Roman" panose="02020603050405020304" pitchFamily="18" charset="0"/>
                <a:sym typeface="Helios"/>
              </a:rPr>
              <a:t>We implemented file handling using `</a:t>
            </a:r>
            <a:r>
              <a:rPr lang="en-US" sz="2800" dirty="0" err="1">
                <a:solidFill>
                  <a:srgbClr val="2A2E3A"/>
                </a:solidFill>
                <a:latin typeface="Times New Roman" panose="02020603050405020304" pitchFamily="18" charset="0"/>
                <a:ea typeface="Helios"/>
                <a:cs typeface="Times New Roman" panose="02020603050405020304" pitchFamily="18" charset="0"/>
                <a:sym typeface="Helios"/>
              </a:rPr>
              <a:t>FileSystemStorage</a:t>
            </a:r>
            <a:r>
              <a:rPr lang="en-US" sz="2800" dirty="0">
                <a:solidFill>
                  <a:srgbClr val="2A2E3A"/>
                </a:solidFill>
                <a:latin typeface="Times New Roman" panose="02020603050405020304" pitchFamily="18" charset="0"/>
                <a:ea typeface="Helios"/>
                <a:cs typeface="Times New Roman" panose="02020603050405020304" pitchFamily="18" charset="0"/>
                <a:sym typeface="Helios"/>
              </a:rPr>
              <a:t>` to save the uploaded images.  </a:t>
            </a:r>
          </a:p>
          <a:p>
            <a:pPr algn="l">
              <a:lnSpc>
                <a:spcPts val="3015"/>
              </a:lnSpc>
            </a:pPr>
            <a:endParaRPr lang="en-US" sz="2800" dirty="0">
              <a:solidFill>
                <a:srgbClr val="2A2E3A"/>
              </a:solidFill>
              <a:latin typeface="Times New Roman" panose="02020603050405020304" pitchFamily="18" charset="0"/>
              <a:ea typeface="Helios"/>
              <a:cs typeface="Times New Roman" panose="02020603050405020304" pitchFamily="18" charset="0"/>
              <a:sym typeface="Helios"/>
            </a:endParaRPr>
          </a:p>
          <a:p>
            <a:pPr marL="561339" lvl="1" indent="-280669" algn="l">
              <a:lnSpc>
                <a:spcPts val="3015"/>
              </a:lnSpc>
              <a:buFont typeface="Arial"/>
              <a:buChar char="•"/>
            </a:pPr>
            <a:r>
              <a:rPr lang="en-US" sz="2800" dirty="0">
                <a:solidFill>
                  <a:srgbClr val="2A2E3A"/>
                </a:solidFill>
                <a:latin typeface="Times New Roman" panose="02020603050405020304" pitchFamily="18" charset="0"/>
                <a:ea typeface="Helios"/>
                <a:cs typeface="Times New Roman" panose="02020603050405020304" pitchFamily="18" charset="0"/>
                <a:sym typeface="Helios"/>
              </a:rPr>
              <a:t>After uploading, the image URL is dynamically generated and passed to the profile page for display.  </a:t>
            </a:r>
          </a:p>
          <a:p>
            <a:pPr algn="l">
              <a:lnSpc>
                <a:spcPts val="3015"/>
              </a:lnSpc>
            </a:pPr>
            <a:endParaRPr lang="en-US" sz="2800" dirty="0">
              <a:solidFill>
                <a:srgbClr val="2A2E3A"/>
              </a:solidFill>
              <a:latin typeface="Times New Roman" panose="02020603050405020304" pitchFamily="18" charset="0"/>
              <a:ea typeface="Helios"/>
              <a:cs typeface="Times New Roman" panose="02020603050405020304" pitchFamily="18" charset="0"/>
              <a:sym typeface="Helios"/>
            </a:endParaRPr>
          </a:p>
          <a:p>
            <a:pPr marL="561339" lvl="1" indent="-280669" algn="l">
              <a:lnSpc>
                <a:spcPts val="3015"/>
              </a:lnSpc>
              <a:buFont typeface="Arial"/>
              <a:buChar char="•"/>
            </a:pPr>
            <a:r>
              <a:rPr lang="en-US" sz="2800" dirty="0">
                <a:solidFill>
                  <a:srgbClr val="2A2E3A"/>
                </a:solidFill>
                <a:latin typeface="Times New Roman" panose="02020603050405020304" pitchFamily="18" charset="0"/>
                <a:ea typeface="Helios"/>
                <a:cs typeface="Times New Roman" panose="02020603050405020304" pitchFamily="18" charset="0"/>
                <a:sym typeface="Helios"/>
              </a:rPr>
              <a:t>We trained and integrated the cutting-edge DINO model with a Vision Transformer (</a:t>
            </a:r>
            <a:r>
              <a:rPr lang="en-US" sz="2800" dirty="0" err="1">
                <a:solidFill>
                  <a:srgbClr val="2A2E3A"/>
                </a:solidFill>
                <a:latin typeface="Times New Roman" panose="02020603050405020304" pitchFamily="18" charset="0"/>
                <a:ea typeface="Helios"/>
                <a:cs typeface="Times New Roman" panose="02020603050405020304" pitchFamily="18" charset="0"/>
                <a:sym typeface="Helios"/>
              </a:rPr>
              <a:t>ViT</a:t>
            </a:r>
            <a:r>
              <a:rPr lang="en-US" sz="2800" dirty="0">
                <a:solidFill>
                  <a:srgbClr val="2A2E3A"/>
                </a:solidFill>
                <a:latin typeface="Times New Roman" panose="02020603050405020304" pitchFamily="18" charset="0"/>
                <a:ea typeface="Helios"/>
                <a:cs typeface="Times New Roman" panose="02020603050405020304" pitchFamily="18" charset="0"/>
                <a:sym typeface="Helios"/>
              </a:rPr>
              <a:t>) architecture, achieving 92% accuracy in skin disease classification, demonstrating real-world applicability.</a:t>
            </a:r>
          </a:p>
        </p:txBody>
      </p:sp>
      <p:sp>
        <p:nvSpPr>
          <p:cNvPr id="6" name="AutoShape 2" descr="A clean and professional image for a PowerPoint conclusion slide about a skin disease diagnosis project leveraging image processing and AI. The image should include subtle elements of technology, such as neural networks or AI patterns, combined with medical symbols like skin cells or diagnostic tools. The design should have a white and blue color scheme with abstract shapes for a modern and innovative look, complementing the slide content, without any additional overlays or unnecessary elements.">
            <a:extLst>
              <a:ext uri="{FF2B5EF4-FFF2-40B4-BE49-F238E27FC236}">
                <a16:creationId xmlns:a16="http://schemas.microsoft.com/office/drawing/2014/main" id="{0B1A4AE2-349C-4EBC-36CD-723B03CBE892}"/>
              </a:ext>
            </a:extLst>
          </p:cNvPr>
          <p:cNvSpPr>
            <a:spLocks noChangeAspect="1" noChangeArrowheads="1"/>
          </p:cNvSpPr>
          <p:nvPr/>
        </p:nvSpPr>
        <p:spPr bwMode="auto">
          <a:xfrm>
            <a:off x="6934200" y="4991100"/>
            <a:ext cx="2362200" cy="2362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1" name="Picture 10">
            <a:extLst>
              <a:ext uri="{FF2B5EF4-FFF2-40B4-BE49-F238E27FC236}">
                <a16:creationId xmlns:a16="http://schemas.microsoft.com/office/drawing/2014/main" id="{56EA0326-6834-B691-5457-3B50BCBCB1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4436" y="1257300"/>
            <a:ext cx="4080972" cy="681177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5" name="TextBox 14">
            <a:extLst>
              <a:ext uri="{FF2B5EF4-FFF2-40B4-BE49-F238E27FC236}">
                <a16:creationId xmlns:a16="http://schemas.microsoft.com/office/drawing/2014/main" id="{CE211240-EE62-0CB9-1A09-C7001102D751}"/>
              </a:ext>
            </a:extLst>
          </p:cNvPr>
          <p:cNvSpPr txBox="1"/>
          <p:nvPr/>
        </p:nvSpPr>
        <p:spPr>
          <a:xfrm>
            <a:off x="1358795" y="4008581"/>
            <a:ext cx="6135013" cy="1200329"/>
          </a:xfrm>
          <a:prstGeom prst="rect">
            <a:avLst/>
          </a:prstGeom>
          <a:noFill/>
        </p:spPr>
        <p:txBody>
          <a:bodyPr wrap="none" rtlCol="0">
            <a:spAutoFit/>
          </a:bodyPr>
          <a:lstStyle/>
          <a:p>
            <a:r>
              <a:rPr lang="en-IN" sz="7200" dirty="0">
                <a:latin typeface="Times New Roman" panose="02020603050405020304" pitchFamily="18" charset="0"/>
                <a:cs typeface="Times New Roman" panose="02020603050405020304" pitchFamily="18" charset="0"/>
              </a:rPr>
              <a:t>CONCLUSION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705600" y="-2845897"/>
            <a:ext cx="15978794" cy="15978794"/>
          </a:xfrm>
          <a:custGeom>
            <a:avLst/>
            <a:gdLst/>
            <a:ahLst/>
            <a:cxnLst/>
            <a:rect l="l" t="t" r="r" b="b"/>
            <a:pathLst>
              <a:path w="15978794" h="15978794">
                <a:moveTo>
                  <a:pt x="0" y="0"/>
                </a:moveTo>
                <a:lnTo>
                  <a:pt x="15978795" y="0"/>
                </a:lnTo>
                <a:lnTo>
                  <a:pt x="15978795" y="15978794"/>
                </a:lnTo>
                <a:lnTo>
                  <a:pt x="0" y="159787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399848" y="2685201"/>
            <a:ext cx="1279574" cy="1279569"/>
            <a:chOff x="0" y="0"/>
            <a:chExt cx="6350000" cy="6349975"/>
          </a:xfrm>
        </p:grpSpPr>
        <p:sp>
          <p:nvSpPr>
            <p:cNvPr id="4" name="Freeform 4"/>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a:stretch>
            </a:blipFill>
          </p:spPr>
        </p:sp>
      </p:grpSp>
      <p:grpSp>
        <p:nvGrpSpPr>
          <p:cNvPr id="5" name="Group 5"/>
          <p:cNvGrpSpPr/>
          <p:nvPr/>
        </p:nvGrpSpPr>
        <p:grpSpPr>
          <a:xfrm>
            <a:off x="10399848" y="5174445"/>
            <a:ext cx="1279574" cy="1279569"/>
            <a:chOff x="0" y="0"/>
            <a:chExt cx="6350000" cy="6349975"/>
          </a:xfrm>
        </p:grpSpPr>
        <p:sp>
          <p:nvSpPr>
            <p:cNvPr id="6" name="Freeform 6"/>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a:stretch>
            </a:blipFill>
          </p:spPr>
        </p:sp>
      </p:grpSp>
      <p:grpSp>
        <p:nvGrpSpPr>
          <p:cNvPr id="7" name="Group 7"/>
          <p:cNvGrpSpPr/>
          <p:nvPr/>
        </p:nvGrpSpPr>
        <p:grpSpPr>
          <a:xfrm>
            <a:off x="10399848" y="7503330"/>
            <a:ext cx="1279574" cy="1279569"/>
            <a:chOff x="0" y="0"/>
            <a:chExt cx="6350000" cy="6349975"/>
          </a:xfrm>
        </p:grpSpPr>
        <p:sp>
          <p:nvSpPr>
            <p:cNvPr id="8" name="Freeform 8"/>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a:stretch>
            </a:blipFill>
          </p:spPr>
        </p:sp>
      </p:grpSp>
      <p:sp>
        <p:nvSpPr>
          <p:cNvPr id="9" name="TextBox 9"/>
          <p:cNvSpPr txBox="1"/>
          <p:nvPr/>
        </p:nvSpPr>
        <p:spPr>
          <a:xfrm>
            <a:off x="-685800" y="3691602"/>
            <a:ext cx="8001000" cy="1085618"/>
          </a:xfrm>
          <a:prstGeom prst="rect">
            <a:avLst/>
          </a:prstGeom>
        </p:spPr>
        <p:txBody>
          <a:bodyPr wrap="square" lIns="0" tIns="0" rIns="0" bIns="0" rtlCol="0" anchor="t">
            <a:spAutoFit/>
          </a:bodyPr>
          <a:lstStyle/>
          <a:p>
            <a:pPr algn="l">
              <a:lnSpc>
                <a:spcPts val="9099"/>
              </a:lnSpc>
            </a:pPr>
            <a:r>
              <a:rPr lang="en-US" sz="6999" b="1" dirty="0">
                <a:solidFill>
                  <a:srgbClr val="FFFFFF"/>
                </a:solidFill>
                <a:latin typeface="Times New Roman" panose="02020603050405020304" pitchFamily="18" charset="0"/>
                <a:ea typeface="Klein Bold"/>
                <a:cs typeface="Times New Roman" panose="02020603050405020304" pitchFamily="18" charset="0"/>
                <a:sym typeface="Klein Bold"/>
              </a:rPr>
              <a:t>MEET OUR TEAM</a:t>
            </a:r>
          </a:p>
        </p:txBody>
      </p:sp>
      <p:sp>
        <p:nvSpPr>
          <p:cNvPr id="10" name="TextBox 10"/>
          <p:cNvSpPr txBox="1"/>
          <p:nvPr/>
        </p:nvSpPr>
        <p:spPr>
          <a:xfrm>
            <a:off x="12197401" y="2803533"/>
            <a:ext cx="4292778" cy="476250"/>
          </a:xfrm>
          <a:prstGeom prst="rect">
            <a:avLst/>
          </a:prstGeom>
        </p:spPr>
        <p:txBody>
          <a:bodyPr lIns="0" tIns="0" rIns="0" bIns="0" rtlCol="0" anchor="t">
            <a:spAutoFit/>
          </a:bodyPr>
          <a:lstStyle/>
          <a:p>
            <a:pPr marL="0" lvl="0" indent="0" algn="l">
              <a:lnSpc>
                <a:spcPts val="3600"/>
              </a:lnSpc>
              <a:spcBef>
                <a:spcPct val="0"/>
              </a:spcBef>
            </a:pPr>
            <a:r>
              <a:rPr lang="en-US" sz="3000" b="1" dirty="0">
                <a:solidFill>
                  <a:srgbClr val="2A2E3A"/>
                </a:solidFill>
                <a:latin typeface="Times New Roman" panose="02020603050405020304" pitchFamily="18" charset="0"/>
                <a:ea typeface="Klein Bold"/>
                <a:cs typeface="Times New Roman" panose="02020603050405020304" pitchFamily="18" charset="0"/>
                <a:sym typeface="Klein Bold"/>
              </a:rPr>
              <a:t>Rajesh </a:t>
            </a:r>
            <a:r>
              <a:rPr lang="en-US" sz="3000" b="1" dirty="0" err="1">
                <a:solidFill>
                  <a:srgbClr val="2A2E3A"/>
                </a:solidFill>
                <a:latin typeface="Times New Roman" panose="02020603050405020304" pitchFamily="18" charset="0"/>
                <a:ea typeface="Klein Bold"/>
                <a:cs typeface="Times New Roman" panose="02020603050405020304" pitchFamily="18" charset="0"/>
                <a:sym typeface="Klein Bold"/>
              </a:rPr>
              <a:t>Jinagam</a:t>
            </a:r>
            <a:endParaRPr lang="en-US" sz="3000" b="1" dirty="0">
              <a:solidFill>
                <a:srgbClr val="2A2E3A"/>
              </a:solidFill>
              <a:latin typeface="Times New Roman" panose="02020603050405020304" pitchFamily="18" charset="0"/>
              <a:ea typeface="Klein Bold"/>
              <a:cs typeface="Times New Roman" panose="02020603050405020304" pitchFamily="18" charset="0"/>
              <a:sym typeface="Klein Bold"/>
            </a:endParaRPr>
          </a:p>
        </p:txBody>
      </p:sp>
      <p:sp>
        <p:nvSpPr>
          <p:cNvPr id="11" name="TextBox 11"/>
          <p:cNvSpPr txBox="1"/>
          <p:nvPr/>
        </p:nvSpPr>
        <p:spPr>
          <a:xfrm>
            <a:off x="12197401" y="3369553"/>
            <a:ext cx="4292778" cy="424347"/>
          </a:xfrm>
          <a:prstGeom prst="rect">
            <a:avLst/>
          </a:prstGeom>
        </p:spPr>
        <p:txBody>
          <a:bodyPr lIns="0" tIns="0" rIns="0" bIns="0" rtlCol="0" anchor="t">
            <a:spAutoFit/>
          </a:bodyPr>
          <a:lstStyle/>
          <a:p>
            <a:pPr marL="0" lvl="0" indent="0" algn="l">
              <a:lnSpc>
                <a:spcPts val="3639"/>
              </a:lnSpc>
              <a:spcBef>
                <a:spcPct val="0"/>
              </a:spcBef>
            </a:pPr>
            <a:r>
              <a:rPr lang="en-US" sz="2599" dirty="0">
                <a:solidFill>
                  <a:srgbClr val="2A2E3A"/>
                </a:solidFill>
                <a:latin typeface="Times New Roman" panose="02020603050405020304" pitchFamily="18" charset="0"/>
                <a:ea typeface="Helios"/>
                <a:cs typeface="Times New Roman" panose="02020603050405020304" pitchFamily="18" charset="0"/>
                <a:sym typeface="Helios"/>
              </a:rPr>
              <a:t>Team Leader</a:t>
            </a:r>
          </a:p>
        </p:txBody>
      </p:sp>
      <p:sp>
        <p:nvSpPr>
          <p:cNvPr id="12" name="TextBox 12"/>
          <p:cNvSpPr txBox="1"/>
          <p:nvPr/>
        </p:nvSpPr>
        <p:spPr>
          <a:xfrm>
            <a:off x="12197401" y="5291860"/>
            <a:ext cx="4292778" cy="461665"/>
          </a:xfrm>
          <a:prstGeom prst="rect">
            <a:avLst/>
          </a:prstGeom>
        </p:spPr>
        <p:txBody>
          <a:bodyPr lIns="0" tIns="0" rIns="0" bIns="0" rtlCol="0" anchor="t">
            <a:spAutoFit/>
          </a:bodyPr>
          <a:lstStyle/>
          <a:p>
            <a:pPr marL="0" lvl="0" indent="0" algn="l">
              <a:lnSpc>
                <a:spcPts val="3600"/>
              </a:lnSpc>
              <a:spcBef>
                <a:spcPct val="0"/>
              </a:spcBef>
            </a:pPr>
            <a:r>
              <a:rPr lang="en-US" sz="3000" b="1" dirty="0" err="1">
                <a:solidFill>
                  <a:srgbClr val="2A2E3A"/>
                </a:solidFill>
                <a:latin typeface="Times New Roman" panose="02020603050405020304" pitchFamily="18" charset="0"/>
                <a:ea typeface="Helios Bold"/>
                <a:cs typeface="Times New Roman" panose="02020603050405020304" pitchFamily="18" charset="0"/>
                <a:sym typeface="Helios Bold"/>
              </a:rPr>
              <a:t>Rashwanth</a:t>
            </a:r>
            <a:r>
              <a:rPr lang="en-US" sz="3000" b="1" dirty="0">
                <a:solidFill>
                  <a:srgbClr val="2A2E3A"/>
                </a:solidFill>
                <a:latin typeface="Times New Roman" panose="02020603050405020304" pitchFamily="18" charset="0"/>
                <a:ea typeface="Helios Bold"/>
                <a:cs typeface="Times New Roman" panose="02020603050405020304" pitchFamily="18" charset="0"/>
                <a:sym typeface="Helios Bold"/>
              </a:rPr>
              <a:t> Rajesh</a:t>
            </a:r>
          </a:p>
        </p:txBody>
      </p:sp>
      <p:sp>
        <p:nvSpPr>
          <p:cNvPr id="13" name="TextBox 13"/>
          <p:cNvSpPr txBox="1"/>
          <p:nvPr/>
        </p:nvSpPr>
        <p:spPr>
          <a:xfrm>
            <a:off x="12197401" y="5864229"/>
            <a:ext cx="4292778" cy="424347"/>
          </a:xfrm>
          <a:prstGeom prst="rect">
            <a:avLst/>
          </a:prstGeom>
        </p:spPr>
        <p:txBody>
          <a:bodyPr lIns="0" tIns="0" rIns="0" bIns="0" rtlCol="0" anchor="t">
            <a:spAutoFit/>
          </a:bodyPr>
          <a:lstStyle/>
          <a:p>
            <a:pPr marL="0" lvl="0" indent="0" algn="l">
              <a:lnSpc>
                <a:spcPts val="3639"/>
              </a:lnSpc>
              <a:spcBef>
                <a:spcPct val="0"/>
              </a:spcBef>
            </a:pPr>
            <a:r>
              <a:rPr lang="en-US" sz="2599" dirty="0">
                <a:solidFill>
                  <a:srgbClr val="2A2E3A"/>
                </a:solidFill>
                <a:latin typeface="Times New Roman" panose="02020603050405020304" pitchFamily="18" charset="0"/>
                <a:ea typeface="Helios"/>
                <a:cs typeface="Times New Roman" panose="02020603050405020304" pitchFamily="18" charset="0"/>
                <a:sym typeface="Helios"/>
              </a:rPr>
              <a:t>Team member 1</a:t>
            </a:r>
          </a:p>
        </p:txBody>
      </p:sp>
      <p:sp>
        <p:nvSpPr>
          <p:cNvPr id="14" name="TextBox 14"/>
          <p:cNvSpPr txBox="1"/>
          <p:nvPr/>
        </p:nvSpPr>
        <p:spPr>
          <a:xfrm>
            <a:off x="12197401" y="7619826"/>
            <a:ext cx="4292778" cy="461665"/>
          </a:xfrm>
          <a:prstGeom prst="rect">
            <a:avLst/>
          </a:prstGeom>
        </p:spPr>
        <p:txBody>
          <a:bodyPr lIns="0" tIns="0" rIns="0" bIns="0" rtlCol="0" anchor="t">
            <a:spAutoFit/>
          </a:bodyPr>
          <a:lstStyle/>
          <a:p>
            <a:pPr marL="0" lvl="0" indent="0" algn="l">
              <a:lnSpc>
                <a:spcPts val="3600"/>
              </a:lnSpc>
              <a:spcBef>
                <a:spcPct val="0"/>
              </a:spcBef>
            </a:pPr>
            <a:r>
              <a:rPr lang="en-US" sz="3000" b="1" dirty="0">
                <a:solidFill>
                  <a:srgbClr val="2A2E3A"/>
                </a:solidFill>
                <a:latin typeface="Times New Roman" panose="02020603050405020304" pitchFamily="18" charset="0"/>
                <a:ea typeface="Helios Bold"/>
                <a:cs typeface="Times New Roman" panose="02020603050405020304" pitchFamily="18" charset="0"/>
                <a:sym typeface="Helios Bold"/>
              </a:rPr>
              <a:t>Prudhvi </a:t>
            </a:r>
            <a:r>
              <a:rPr lang="en-US" sz="3000" b="1" dirty="0" err="1">
                <a:solidFill>
                  <a:srgbClr val="2A2E3A"/>
                </a:solidFill>
                <a:latin typeface="Times New Roman" panose="02020603050405020304" pitchFamily="18" charset="0"/>
                <a:ea typeface="Helios Bold"/>
                <a:cs typeface="Times New Roman" panose="02020603050405020304" pitchFamily="18" charset="0"/>
                <a:sym typeface="Helios Bold"/>
              </a:rPr>
              <a:t>Koppada</a:t>
            </a:r>
            <a:endParaRPr lang="en-US" sz="3000" b="1" dirty="0">
              <a:solidFill>
                <a:srgbClr val="2A2E3A"/>
              </a:solidFill>
              <a:latin typeface="Times New Roman" panose="02020603050405020304" pitchFamily="18" charset="0"/>
              <a:ea typeface="Helios Bold"/>
              <a:cs typeface="Times New Roman" panose="02020603050405020304" pitchFamily="18" charset="0"/>
              <a:sym typeface="Helios Bold"/>
            </a:endParaRPr>
          </a:p>
        </p:txBody>
      </p:sp>
      <p:sp>
        <p:nvSpPr>
          <p:cNvPr id="15" name="TextBox 15"/>
          <p:cNvSpPr txBox="1"/>
          <p:nvPr/>
        </p:nvSpPr>
        <p:spPr>
          <a:xfrm>
            <a:off x="12197401" y="8192196"/>
            <a:ext cx="4292778" cy="424347"/>
          </a:xfrm>
          <a:prstGeom prst="rect">
            <a:avLst/>
          </a:prstGeom>
        </p:spPr>
        <p:txBody>
          <a:bodyPr lIns="0" tIns="0" rIns="0" bIns="0" rtlCol="0" anchor="t">
            <a:spAutoFit/>
          </a:bodyPr>
          <a:lstStyle/>
          <a:p>
            <a:pPr marL="0" lvl="0" indent="0" algn="l">
              <a:lnSpc>
                <a:spcPts val="3639"/>
              </a:lnSpc>
              <a:spcBef>
                <a:spcPct val="0"/>
              </a:spcBef>
            </a:pPr>
            <a:r>
              <a:rPr lang="en-US" sz="2599" dirty="0">
                <a:solidFill>
                  <a:srgbClr val="2A2E3A"/>
                </a:solidFill>
                <a:latin typeface="Times New Roman" panose="02020603050405020304" pitchFamily="18" charset="0"/>
                <a:ea typeface="Helios"/>
                <a:cs typeface="Times New Roman" panose="02020603050405020304" pitchFamily="18" charset="0"/>
                <a:sym typeface="Helios"/>
              </a:rPr>
              <a:t>Team member 2</a:t>
            </a:r>
          </a:p>
        </p:txBody>
      </p:sp>
      <p:sp>
        <p:nvSpPr>
          <p:cNvPr id="17" name="TextBox 17"/>
          <p:cNvSpPr txBox="1"/>
          <p:nvPr/>
        </p:nvSpPr>
        <p:spPr>
          <a:xfrm>
            <a:off x="10399848" y="981075"/>
            <a:ext cx="5534402" cy="741679"/>
          </a:xfrm>
          <a:prstGeom prst="rect">
            <a:avLst/>
          </a:prstGeom>
        </p:spPr>
        <p:txBody>
          <a:bodyPr lIns="0" tIns="0" rIns="0" bIns="0" rtlCol="0" anchor="t">
            <a:spAutoFit/>
          </a:bodyPr>
          <a:lstStyle/>
          <a:p>
            <a:pPr algn="l">
              <a:lnSpc>
                <a:spcPts val="5980"/>
              </a:lnSpc>
            </a:pPr>
            <a:r>
              <a:rPr lang="en-US" sz="4600" b="1" dirty="0">
                <a:solidFill>
                  <a:srgbClr val="000000"/>
                </a:solidFill>
                <a:latin typeface="Times New Roman" panose="02020603050405020304" pitchFamily="18" charset="0"/>
                <a:ea typeface="Klein Bold"/>
                <a:cs typeface="Times New Roman" panose="02020603050405020304" pitchFamily="18" charset="0"/>
                <a:sym typeface="Klein Bold"/>
              </a:rPr>
              <a:t>TEAM </a:t>
            </a:r>
            <a:r>
              <a:rPr lang="en-US" sz="4600" b="1" dirty="0">
                <a:solidFill>
                  <a:srgbClr val="000000"/>
                </a:solidFill>
                <a:latin typeface="Klein Bold"/>
                <a:ea typeface="Klein Bold"/>
                <a:cs typeface="Klein Bold"/>
                <a:sym typeface="Klein Bold"/>
              </a:rPr>
              <a:t>9</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66927" y="-4280359"/>
            <a:ext cx="10812392" cy="10812392"/>
          </a:xfrm>
          <a:custGeom>
            <a:avLst/>
            <a:gdLst/>
            <a:ahLst/>
            <a:cxnLst/>
            <a:rect l="l" t="t" r="r" b="b"/>
            <a:pathLst>
              <a:path w="10812392" h="10812392">
                <a:moveTo>
                  <a:pt x="0" y="0"/>
                </a:moveTo>
                <a:lnTo>
                  <a:pt x="10812393" y="0"/>
                </a:lnTo>
                <a:lnTo>
                  <a:pt x="10812393" y="10812392"/>
                </a:lnTo>
                <a:lnTo>
                  <a:pt x="0" y="1081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407200" y="4432068"/>
            <a:ext cx="5764383" cy="5764383"/>
          </a:xfrm>
          <a:custGeom>
            <a:avLst/>
            <a:gdLst/>
            <a:ahLst/>
            <a:cxnLst/>
            <a:rect l="l" t="t" r="r" b="b"/>
            <a:pathLst>
              <a:path w="5764383" h="5764383">
                <a:moveTo>
                  <a:pt x="0" y="0"/>
                </a:moveTo>
                <a:lnTo>
                  <a:pt x="5764383" y="0"/>
                </a:lnTo>
                <a:lnTo>
                  <a:pt x="5764383" y="5764383"/>
                </a:lnTo>
                <a:lnTo>
                  <a:pt x="0" y="5764383"/>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4" name="Freeform 4"/>
          <p:cNvSpPr/>
          <p:nvPr/>
        </p:nvSpPr>
        <p:spPr>
          <a:xfrm>
            <a:off x="57078" y="7902203"/>
            <a:ext cx="5764383" cy="5764383"/>
          </a:xfrm>
          <a:custGeom>
            <a:avLst/>
            <a:gdLst/>
            <a:ahLst/>
            <a:cxnLst/>
            <a:rect l="l" t="t" r="r" b="b"/>
            <a:pathLst>
              <a:path w="5764383" h="5764383">
                <a:moveTo>
                  <a:pt x="0" y="0"/>
                </a:moveTo>
                <a:lnTo>
                  <a:pt x="5764383" y="0"/>
                </a:lnTo>
                <a:lnTo>
                  <a:pt x="5764383" y="5764382"/>
                </a:lnTo>
                <a:lnTo>
                  <a:pt x="0" y="5764382"/>
                </a:lnTo>
                <a:lnTo>
                  <a:pt x="0" y="0"/>
                </a:lnTo>
                <a:close/>
              </a:path>
            </a:pathLst>
          </a:custGeom>
          <a:blipFill>
            <a:blip r:embed="rId2">
              <a:alphaModFix amt="80000"/>
              <a:extLst>
                <a:ext uri="{96DAC541-7B7A-43D3-8B79-37D633B846F1}">
                  <asvg:svgBlip xmlns:asvg="http://schemas.microsoft.com/office/drawing/2016/SVG/main" r:embed="rId3"/>
                </a:ext>
              </a:extLst>
            </a:blip>
            <a:stretch>
              <a:fillRect/>
            </a:stretch>
          </a:blipFill>
        </p:spPr>
      </p:sp>
      <p:sp>
        <p:nvSpPr>
          <p:cNvPr id="5" name="Freeform 5"/>
          <p:cNvSpPr/>
          <p:nvPr/>
        </p:nvSpPr>
        <p:spPr>
          <a:xfrm>
            <a:off x="16611600" y="-1"/>
            <a:ext cx="1524000" cy="1420351"/>
          </a:xfrm>
          <a:custGeom>
            <a:avLst/>
            <a:gdLst/>
            <a:ahLst/>
            <a:cxnLst/>
            <a:rect l="l" t="t" r="r" b="b"/>
            <a:pathLst>
              <a:path w="2239034" h="2239034">
                <a:moveTo>
                  <a:pt x="0" y="0"/>
                </a:moveTo>
                <a:lnTo>
                  <a:pt x="2239033" y="0"/>
                </a:lnTo>
                <a:lnTo>
                  <a:pt x="2239033" y="2239034"/>
                </a:lnTo>
                <a:lnTo>
                  <a:pt x="0" y="2239034"/>
                </a:lnTo>
                <a:lnTo>
                  <a:pt x="0" y="0"/>
                </a:lnTo>
                <a:close/>
              </a:path>
            </a:pathLst>
          </a:custGeom>
          <a:blipFill>
            <a:blip r:embed="rId4"/>
            <a:stretch>
              <a:fillRect/>
            </a:stretch>
          </a:blipFill>
        </p:spPr>
      </p:sp>
      <p:sp>
        <p:nvSpPr>
          <p:cNvPr id="6" name="TextBox 6"/>
          <p:cNvSpPr txBox="1"/>
          <p:nvPr/>
        </p:nvSpPr>
        <p:spPr>
          <a:xfrm>
            <a:off x="6980618" y="4379143"/>
            <a:ext cx="10938602" cy="1420351"/>
          </a:xfrm>
          <a:prstGeom prst="rect">
            <a:avLst/>
          </a:prstGeom>
        </p:spPr>
        <p:txBody>
          <a:bodyPr lIns="0" tIns="0" rIns="0" bIns="0" rtlCol="0" anchor="t">
            <a:spAutoFit/>
          </a:bodyPr>
          <a:lstStyle/>
          <a:p>
            <a:pPr algn="l">
              <a:lnSpc>
                <a:spcPts val="11781"/>
              </a:lnSpc>
            </a:pPr>
            <a:r>
              <a:rPr lang="en-US" sz="9600" b="1" dirty="0">
                <a:solidFill>
                  <a:srgbClr val="2A2E3A"/>
                </a:solidFill>
                <a:latin typeface="Times New Roman" panose="02020603050405020304" pitchFamily="18" charset="0"/>
                <a:ea typeface="Klein Bold"/>
                <a:cs typeface="Times New Roman" panose="02020603050405020304" pitchFamily="18" charset="0"/>
                <a:sym typeface="Klein Bold"/>
              </a:rPr>
              <a:t>THANK YOU</a:t>
            </a:r>
          </a:p>
        </p:txBody>
      </p:sp>
      <p:sp>
        <p:nvSpPr>
          <p:cNvPr id="7" name="TextBox 7"/>
          <p:cNvSpPr txBox="1"/>
          <p:nvPr/>
        </p:nvSpPr>
        <p:spPr>
          <a:xfrm>
            <a:off x="12449919" y="6057900"/>
            <a:ext cx="2480072" cy="714106"/>
          </a:xfrm>
          <a:prstGeom prst="rect">
            <a:avLst/>
          </a:prstGeom>
        </p:spPr>
        <p:txBody>
          <a:bodyPr lIns="0" tIns="0" rIns="0" bIns="0" rtlCol="0" anchor="t">
            <a:spAutoFit/>
          </a:bodyPr>
          <a:lstStyle/>
          <a:p>
            <a:pPr algn="ctr">
              <a:lnSpc>
                <a:spcPts val="6299"/>
              </a:lnSpc>
              <a:spcBef>
                <a:spcPct val="0"/>
              </a:spcBef>
            </a:pPr>
            <a:r>
              <a:rPr lang="en-US" sz="3600" b="1" dirty="0">
                <a:solidFill>
                  <a:srgbClr val="000000"/>
                </a:solidFill>
                <a:latin typeface="Times New Roman" panose="02020603050405020304" pitchFamily="18" charset="0"/>
                <a:ea typeface="DM Sans Bold"/>
                <a:cs typeface="Times New Roman" panose="02020603050405020304" pitchFamily="18" charset="0"/>
                <a:sym typeface="DM Sans Bold"/>
              </a:rPr>
              <a:t>- Team 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53969"/>
        </a:solidFill>
        <a:effectLst/>
      </p:bgPr>
    </p:bg>
    <p:spTree>
      <p:nvGrpSpPr>
        <p:cNvPr id="1" name=""/>
        <p:cNvGrpSpPr/>
        <p:nvPr/>
      </p:nvGrpSpPr>
      <p:grpSpPr>
        <a:xfrm>
          <a:off x="0" y="0"/>
          <a:ext cx="0" cy="0"/>
          <a:chOff x="0" y="0"/>
          <a:chExt cx="0" cy="0"/>
        </a:xfrm>
      </p:grpSpPr>
      <p:grpSp>
        <p:nvGrpSpPr>
          <p:cNvPr id="2" name="Group 2"/>
          <p:cNvGrpSpPr/>
          <p:nvPr/>
        </p:nvGrpSpPr>
        <p:grpSpPr>
          <a:xfrm>
            <a:off x="9525" y="0"/>
            <a:ext cx="18288000" cy="3773114"/>
            <a:chOff x="0" y="0"/>
            <a:chExt cx="24384000" cy="5030819"/>
          </a:xfrm>
        </p:grpSpPr>
        <p:pic>
          <p:nvPicPr>
            <p:cNvPr id="3" name="Picture 3"/>
            <p:cNvPicPr>
              <a:picLocks noChangeAspect="1"/>
            </p:cNvPicPr>
            <p:nvPr/>
          </p:nvPicPr>
          <p:blipFill>
            <a:blip r:embed="rId3">
              <a:alphaModFix amt="14000"/>
            </a:blip>
            <a:srcRect t="27933" b="41099"/>
            <a:stretch>
              <a:fillRect/>
            </a:stretch>
          </p:blipFill>
          <p:spPr>
            <a:xfrm>
              <a:off x="0" y="0"/>
              <a:ext cx="24384000" cy="5030819"/>
            </a:xfrm>
            <a:prstGeom prst="rect">
              <a:avLst/>
            </a:prstGeom>
          </p:spPr>
        </p:pic>
      </p:grpSp>
      <p:grpSp>
        <p:nvGrpSpPr>
          <p:cNvPr id="4" name="Group 4"/>
          <p:cNvGrpSpPr/>
          <p:nvPr/>
        </p:nvGrpSpPr>
        <p:grpSpPr>
          <a:xfrm>
            <a:off x="0" y="3773114"/>
            <a:ext cx="18288000" cy="6513886"/>
            <a:chOff x="0" y="0"/>
            <a:chExt cx="4816593" cy="1715591"/>
          </a:xfrm>
        </p:grpSpPr>
        <p:sp>
          <p:nvSpPr>
            <p:cNvPr id="5" name="Freeform 5"/>
            <p:cNvSpPr/>
            <p:nvPr/>
          </p:nvSpPr>
          <p:spPr>
            <a:xfrm>
              <a:off x="0" y="0"/>
              <a:ext cx="4816592" cy="1715591"/>
            </a:xfrm>
            <a:custGeom>
              <a:avLst/>
              <a:gdLst/>
              <a:ahLst/>
              <a:cxnLst/>
              <a:rect l="l" t="t" r="r" b="b"/>
              <a:pathLst>
                <a:path w="4816592" h="1715591">
                  <a:moveTo>
                    <a:pt x="0" y="0"/>
                  </a:moveTo>
                  <a:lnTo>
                    <a:pt x="4816592" y="0"/>
                  </a:lnTo>
                  <a:lnTo>
                    <a:pt x="4816592" y="1715591"/>
                  </a:lnTo>
                  <a:lnTo>
                    <a:pt x="0" y="1715591"/>
                  </a:lnTo>
                  <a:close/>
                </a:path>
              </a:pathLst>
            </a:custGeom>
            <a:solidFill>
              <a:srgbClr val="F4F4F4"/>
            </a:solidFill>
          </p:spPr>
        </p:sp>
        <p:sp>
          <p:nvSpPr>
            <p:cNvPr id="6" name="TextBox 6"/>
            <p:cNvSpPr txBox="1"/>
            <p:nvPr/>
          </p:nvSpPr>
          <p:spPr>
            <a:xfrm>
              <a:off x="0" y="-66675"/>
              <a:ext cx="4816593" cy="1782266"/>
            </a:xfrm>
            <a:prstGeom prst="rect">
              <a:avLst/>
            </a:prstGeom>
          </p:spPr>
          <p:txBody>
            <a:bodyPr lIns="50800" tIns="50800" rIns="50800" bIns="50800" rtlCol="0" anchor="ctr"/>
            <a:lstStyle/>
            <a:p>
              <a:pPr algn="ctr">
                <a:lnSpc>
                  <a:spcPts val="3639"/>
                </a:lnSpc>
              </a:pPr>
              <a:endParaRPr/>
            </a:p>
          </p:txBody>
        </p:sp>
      </p:grpSp>
      <p:graphicFrame>
        <p:nvGraphicFramePr>
          <p:cNvPr id="7" name="Table 7"/>
          <p:cNvGraphicFramePr>
            <a:graphicFrameLocks noGrp="1"/>
          </p:cNvGraphicFramePr>
          <p:nvPr>
            <p:extLst>
              <p:ext uri="{D42A27DB-BD31-4B8C-83A1-F6EECF244321}">
                <p14:modId xmlns:p14="http://schemas.microsoft.com/office/powerpoint/2010/main" val="986752313"/>
              </p:ext>
            </p:extLst>
          </p:nvPr>
        </p:nvGraphicFramePr>
        <p:xfrm>
          <a:off x="4386960" y="4326911"/>
          <a:ext cx="9514080" cy="5067300"/>
        </p:xfrm>
        <a:graphic>
          <a:graphicData uri="http://schemas.openxmlformats.org/drawingml/2006/table">
            <a:tbl>
              <a:tblPr/>
              <a:tblGrid>
                <a:gridCol w="5501800">
                  <a:extLst>
                    <a:ext uri="{9D8B030D-6E8A-4147-A177-3AD203B41FA5}">
                      <a16:colId xmlns:a16="http://schemas.microsoft.com/office/drawing/2014/main" val="20000"/>
                    </a:ext>
                  </a:extLst>
                </a:gridCol>
                <a:gridCol w="4012280">
                  <a:extLst>
                    <a:ext uri="{9D8B030D-6E8A-4147-A177-3AD203B41FA5}">
                      <a16:colId xmlns:a16="http://schemas.microsoft.com/office/drawing/2014/main" val="20001"/>
                    </a:ext>
                  </a:extLst>
                </a:gridCol>
              </a:tblGrid>
              <a:tr h="838200">
                <a:tc>
                  <a:txBody>
                    <a:bodyPr/>
                    <a:lstStyle/>
                    <a:p>
                      <a:pPr algn="l">
                        <a:lnSpc>
                          <a:spcPts val="4059"/>
                        </a:lnSpc>
                        <a:defRPr/>
                      </a:pPr>
                      <a:r>
                        <a:rPr lang="en-US" sz="2899" dirty="0">
                          <a:solidFill>
                            <a:srgbClr val="2A2E3A"/>
                          </a:solidFill>
                          <a:latin typeface="Times New Roman" panose="02020603050405020304" pitchFamily="18" charset="0"/>
                          <a:ea typeface="Helios"/>
                          <a:cs typeface="Times New Roman" panose="02020603050405020304" pitchFamily="18" charset="0"/>
                          <a:sym typeface="Helios"/>
                        </a:rPr>
                        <a:t>Introduction</a:t>
                      </a:r>
                      <a:endParaRPr lang="en-US" sz="1100" dirty="0">
                        <a:latin typeface="Times New Roman" panose="02020603050405020304" pitchFamily="18" charset="0"/>
                        <a:cs typeface="Times New Roman" panose="02020603050405020304" pitchFamily="18" charset="0"/>
                      </a:endParaRPr>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algn="r">
                        <a:lnSpc>
                          <a:spcPts val="4059"/>
                        </a:lnSpc>
                        <a:defRPr/>
                      </a:pPr>
                      <a:r>
                        <a:rPr lang="en-US" sz="2899" b="1">
                          <a:solidFill>
                            <a:srgbClr val="718BAB"/>
                          </a:solidFill>
                          <a:latin typeface="Helios Bold"/>
                          <a:ea typeface="Helios Bold"/>
                          <a:cs typeface="Helios Bold"/>
                          <a:sym typeface="Helios Bold"/>
                        </a:rPr>
                        <a:t>3</a:t>
                      </a: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extLst>
                  <a:ext uri="{0D108BD9-81ED-4DB2-BD59-A6C34878D82A}">
                    <a16:rowId xmlns:a16="http://schemas.microsoft.com/office/drawing/2014/main" val="10000"/>
                  </a:ext>
                </a:extLst>
              </a:tr>
              <a:tr h="847725">
                <a:tc>
                  <a:txBody>
                    <a:bodyPr/>
                    <a:lstStyle/>
                    <a:p>
                      <a:pPr algn="l">
                        <a:lnSpc>
                          <a:spcPts val="4059"/>
                        </a:lnSpc>
                        <a:defRPr/>
                      </a:pPr>
                      <a:r>
                        <a:rPr lang="en-US" sz="2899" dirty="0">
                          <a:solidFill>
                            <a:srgbClr val="2A2E3A"/>
                          </a:solidFill>
                          <a:latin typeface="Times New Roman" panose="02020603050405020304" pitchFamily="18" charset="0"/>
                          <a:ea typeface="Helios"/>
                          <a:cs typeface="Times New Roman" panose="02020603050405020304" pitchFamily="18" charset="0"/>
                          <a:sym typeface="Helios"/>
                        </a:rPr>
                        <a:t>Project Overview</a:t>
                      </a:r>
                      <a:endParaRPr lang="en-US" sz="1100" dirty="0">
                        <a:latin typeface="Times New Roman" panose="02020603050405020304" pitchFamily="18" charset="0"/>
                        <a:cs typeface="Times New Roman" panose="02020603050405020304" pitchFamily="18" charset="0"/>
                      </a:endParaRPr>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algn="r">
                        <a:lnSpc>
                          <a:spcPts val="4059"/>
                        </a:lnSpc>
                        <a:defRPr/>
                      </a:pPr>
                      <a:r>
                        <a:rPr lang="en-US" sz="2899" b="1">
                          <a:solidFill>
                            <a:srgbClr val="718BAB"/>
                          </a:solidFill>
                          <a:latin typeface="Helios Bold"/>
                          <a:ea typeface="Helios Bold"/>
                          <a:cs typeface="Helios Bold"/>
                          <a:sym typeface="Helios Bold"/>
                        </a:rPr>
                        <a:t>4</a:t>
                      </a: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extLst>
                  <a:ext uri="{0D108BD9-81ED-4DB2-BD59-A6C34878D82A}">
                    <a16:rowId xmlns:a16="http://schemas.microsoft.com/office/drawing/2014/main" val="10001"/>
                  </a:ext>
                </a:extLst>
              </a:tr>
              <a:tr h="847725">
                <a:tc>
                  <a:txBody>
                    <a:bodyPr/>
                    <a:lstStyle/>
                    <a:p>
                      <a:pPr algn="l">
                        <a:lnSpc>
                          <a:spcPts val="4059"/>
                        </a:lnSpc>
                        <a:defRPr/>
                      </a:pPr>
                      <a:r>
                        <a:rPr lang="en-US" sz="2899" dirty="0">
                          <a:solidFill>
                            <a:srgbClr val="2A2E3A"/>
                          </a:solidFill>
                          <a:latin typeface="Times New Roman" panose="02020603050405020304" pitchFamily="18" charset="0"/>
                          <a:ea typeface="Helios"/>
                          <a:cs typeface="Times New Roman" panose="02020603050405020304" pitchFamily="18" charset="0"/>
                          <a:sym typeface="Helios"/>
                        </a:rPr>
                        <a:t>Mile Stones</a:t>
                      </a:r>
                      <a:endParaRPr lang="en-US" sz="1100" dirty="0">
                        <a:latin typeface="Times New Roman" panose="02020603050405020304" pitchFamily="18" charset="0"/>
                        <a:cs typeface="Times New Roman" panose="02020603050405020304" pitchFamily="18" charset="0"/>
                      </a:endParaRPr>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algn="r">
                        <a:lnSpc>
                          <a:spcPts val="4059"/>
                        </a:lnSpc>
                        <a:defRPr/>
                      </a:pPr>
                      <a:r>
                        <a:rPr lang="en-US" sz="2899" b="1">
                          <a:solidFill>
                            <a:srgbClr val="718BAB"/>
                          </a:solidFill>
                          <a:latin typeface="Helios Bold"/>
                          <a:ea typeface="Helios Bold"/>
                          <a:cs typeface="Helios Bold"/>
                          <a:sym typeface="Helios Bold"/>
                        </a:rPr>
                        <a:t>7</a:t>
                      </a: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extLst>
                  <a:ext uri="{0D108BD9-81ED-4DB2-BD59-A6C34878D82A}">
                    <a16:rowId xmlns:a16="http://schemas.microsoft.com/office/drawing/2014/main" val="10002"/>
                  </a:ext>
                </a:extLst>
              </a:tr>
              <a:tr h="847725">
                <a:tc>
                  <a:txBody>
                    <a:bodyPr/>
                    <a:lstStyle/>
                    <a:p>
                      <a:pPr algn="l">
                        <a:lnSpc>
                          <a:spcPts val="4059"/>
                        </a:lnSpc>
                        <a:defRPr/>
                      </a:pPr>
                      <a:r>
                        <a:rPr lang="en-US" sz="2899" dirty="0">
                          <a:solidFill>
                            <a:srgbClr val="2A2E3A"/>
                          </a:solidFill>
                          <a:latin typeface="Times New Roman" panose="02020603050405020304" pitchFamily="18" charset="0"/>
                          <a:ea typeface="Helios"/>
                          <a:cs typeface="Times New Roman" panose="02020603050405020304" pitchFamily="18" charset="0"/>
                          <a:sym typeface="Helios"/>
                        </a:rPr>
                        <a:t>Screen shots</a:t>
                      </a:r>
                      <a:endParaRPr lang="en-US" sz="1100" dirty="0">
                        <a:latin typeface="Times New Roman" panose="02020603050405020304" pitchFamily="18" charset="0"/>
                        <a:cs typeface="Times New Roman" panose="02020603050405020304" pitchFamily="18" charset="0"/>
                      </a:endParaRPr>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algn="r">
                        <a:lnSpc>
                          <a:spcPts val="4059"/>
                        </a:lnSpc>
                        <a:defRPr/>
                      </a:pPr>
                      <a:r>
                        <a:rPr lang="en-US" sz="2899" b="1">
                          <a:solidFill>
                            <a:srgbClr val="718BAB"/>
                          </a:solidFill>
                          <a:latin typeface="Helios Bold"/>
                          <a:ea typeface="Helios Bold"/>
                          <a:cs typeface="Helios Bold"/>
                          <a:sym typeface="Helios Bold"/>
                        </a:rPr>
                        <a:t>14</a:t>
                      </a: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extLst>
                  <a:ext uri="{0D108BD9-81ED-4DB2-BD59-A6C34878D82A}">
                    <a16:rowId xmlns:a16="http://schemas.microsoft.com/office/drawing/2014/main" val="10003"/>
                  </a:ext>
                </a:extLst>
              </a:tr>
              <a:tr h="847725">
                <a:tc>
                  <a:txBody>
                    <a:bodyPr/>
                    <a:lstStyle/>
                    <a:p>
                      <a:pPr algn="l">
                        <a:lnSpc>
                          <a:spcPts val="4059"/>
                        </a:lnSpc>
                        <a:defRPr/>
                      </a:pPr>
                      <a:r>
                        <a:rPr lang="en-US" sz="2899" dirty="0">
                          <a:solidFill>
                            <a:srgbClr val="2A2E3A"/>
                          </a:solidFill>
                          <a:latin typeface="Times New Roman" panose="02020603050405020304" pitchFamily="18" charset="0"/>
                          <a:ea typeface="Helios"/>
                          <a:cs typeface="Times New Roman" panose="02020603050405020304" pitchFamily="18" charset="0"/>
                          <a:sym typeface="Helios"/>
                        </a:rPr>
                        <a:t>Conclusion</a:t>
                      </a:r>
                      <a:endParaRPr lang="en-US" sz="1100" dirty="0">
                        <a:latin typeface="Times New Roman" panose="02020603050405020304" pitchFamily="18" charset="0"/>
                        <a:cs typeface="Times New Roman" panose="02020603050405020304" pitchFamily="18" charset="0"/>
                      </a:endParaRPr>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0" cap="flat" cmpd="sng" algn="ctr">
                      <a:solidFill>
                        <a:srgbClr val="DBDBDB"/>
                      </a:solidFill>
                      <a:prstDash val="solid"/>
                      <a:round/>
                      <a:headEnd type="none" w="med" len="med"/>
                      <a:tailEnd type="none" w="med" len="med"/>
                    </a:lnB>
                  </a:tcPr>
                </a:tc>
                <a:tc>
                  <a:txBody>
                    <a:bodyPr/>
                    <a:lstStyle/>
                    <a:p>
                      <a:pPr algn="r">
                        <a:lnSpc>
                          <a:spcPts val="4059"/>
                        </a:lnSpc>
                        <a:defRPr/>
                      </a:pPr>
                      <a:r>
                        <a:rPr lang="en-US" sz="2899" b="1">
                          <a:solidFill>
                            <a:srgbClr val="718BAB"/>
                          </a:solidFill>
                          <a:latin typeface="Helios Bold"/>
                          <a:ea typeface="Helios Bold"/>
                          <a:cs typeface="Helios Bold"/>
                          <a:sym typeface="Helios Bold"/>
                        </a:rPr>
                        <a:t>15</a:t>
                      </a: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0"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0004"/>
                  </a:ext>
                </a:extLst>
              </a:tr>
              <a:tr h="838200">
                <a:tc>
                  <a:txBody>
                    <a:bodyPr/>
                    <a:lstStyle/>
                    <a:p>
                      <a:pPr algn="l">
                        <a:lnSpc>
                          <a:spcPts val="4059"/>
                        </a:lnSpc>
                        <a:defRPr/>
                      </a:pPr>
                      <a:r>
                        <a:rPr lang="en-US" sz="2899" dirty="0">
                          <a:solidFill>
                            <a:srgbClr val="2A2E3A"/>
                          </a:solidFill>
                          <a:latin typeface="Times New Roman" panose="02020603050405020304" pitchFamily="18" charset="0"/>
                          <a:ea typeface="Helios"/>
                          <a:cs typeface="Times New Roman" panose="02020603050405020304" pitchFamily="18" charset="0"/>
                          <a:sym typeface="Helios"/>
                        </a:rPr>
                        <a:t>Our Team</a:t>
                      </a:r>
                      <a:endParaRPr lang="en-US" sz="1100" dirty="0">
                        <a:latin typeface="Times New Roman" panose="02020603050405020304" pitchFamily="18" charset="0"/>
                        <a:cs typeface="Times New Roman" panose="02020603050405020304" pitchFamily="18" charset="0"/>
                      </a:endParaRPr>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0" cap="flat" cmpd="sng" algn="ctr">
                      <a:solidFill>
                        <a:srgbClr val="DBDBDB"/>
                      </a:solidFill>
                      <a:prstDash val="solid"/>
                      <a:round/>
                      <a:headEnd type="none" w="med" len="med"/>
                      <a:tailEnd type="none" w="med" len="med"/>
                    </a:lnB>
                  </a:tcPr>
                </a:tc>
                <a:tc>
                  <a:txBody>
                    <a:bodyPr/>
                    <a:lstStyle/>
                    <a:p>
                      <a:pPr algn="r">
                        <a:lnSpc>
                          <a:spcPts val="4059"/>
                        </a:lnSpc>
                        <a:defRPr/>
                      </a:pPr>
                      <a:r>
                        <a:rPr lang="en-US" sz="2899" b="1" dirty="0">
                          <a:solidFill>
                            <a:srgbClr val="718BAB"/>
                          </a:solidFill>
                          <a:latin typeface="Helios Bold"/>
                          <a:ea typeface="Helios Bold"/>
                          <a:cs typeface="Helios Bold"/>
                          <a:sym typeface="Helios Bold"/>
                        </a:rPr>
                        <a:t>16</a:t>
                      </a:r>
                      <a:endParaRPr lang="en-US" sz="1100" dirty="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0"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8" name="TextBox 8"/>
          <p:cNvSpPr txBox="1"/>
          <p:nvPr/>
        </p:nvSpPr>
        <p:spPr>
          <a:xfrm>
            <a:off x="4639504" y="1391465"/>
            <a:ext cx="9008992" cy="1139825"/>
          </a:xfrm>
          <a:prstGeom prst="rect">
            <a:avLst/>
          </a:prstGeom>
        </p:spPr>
        <p:txBody>
          <a:bodyPr lIns="0" tIns="0" rIns="0" bIns="0" rtlCol="0" anchor="t">
            <a:spAutoFit/>
          </a:bodyPr>
          <a:lstStyle/>
          <a:p>
            <a:pPr algn="ctr">
              <a:lnSpc>
                <a:spcPts val="9099"/>
              </a:lnSpc>
            </a:pPr>
            <a:r>
              <a:rPr lang="en-US" sz="6999" b="1">
                <a:solidFill>
                  <a:srgbClr val="FFFFFF"/>
                </a:solidFill>
                <a:latin typeface="Klein Bold"/>
                <a:ea typeface="Klein Bold"/>
                <a:cs typeface="Klein Bold"/>
                <a:sym typeface="Klein Bold"/>
              </a:rPr>
              <a:t>Agenda</a:t>
            </a:r>
          </a:p>
        </p:txBody>
      </p:sp>
      <p:sp>
        <p:nvSpPr>
          <p:cNvPr id="9" name="Freeform 9"/>
          <p:cNvSpPr/>
          <p:nvPr/>
        </p:nvSpPr>
        <p:spPr>
          <a:xfrm>
            <a:off x="8333203" y="-1109791"/>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8333203" y="9678747"/>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418272" y="215303"/>
            <a:ext cx="9856393" cy="9856393"/>
            <a:chOff x="0" y="0"/>
            <a:chExt cx="13141858" cy="13141858"/>
          </a:xfrm>
        </p:grpSpPr>
        <p:sp>
          <p:nvSpPr>
            <p:cNvPr id="3" name="Freeform 3"/>
            <p:cNvSpPr/>
            <p:nvPr/>
          </p:nvSpPr>
          <p:spPr>
            <a:xfrm rot="-1200957">
              <a:off x="1444916" y="1444916"/>
              <a:ext cx="10252025" cy="10252025"/>
            </a:xfrm>
            <a:custGeom>
              <a:avLst/>
              <a:gdLst/>
              <a:ahLst/>
              <a:cxnLst/>
              <a:rect l="l" t="t" r="r" b="b"/>
              <a:pathLst>
                <a:path w="10252025" h="10252025">
                  <a:moveTo>
                    <a:pt x="0" y="0"/>
                  </a:moveTo>
                  <a:lnTo>
                    <a:pt x="10252025" y="0"/>
                  </a:lnTo>
                  <a:lnTo>
                    <a:pt x="10252025" y="10252025"/>
                  </a:lnTo>
                  <a:lnTo>
                    <a:pt x="0" y="10252025"/>
                  </a:lnTo>
                  <a:lnTo>
                    <a:pt x="0" y="0"/>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311122" y="1311122"/>
              <a:ext cx="10252025" cy="10252025"/>
            </a:xfrm>
            <a:custGeom>
              <a:avLst/>
              <a:gdLst/>
              <a:ahLst/>
              <a:cxnLst/>
              <a:rect l="l" t="t" r="r" b="b"/>
              <a:pathLst>
                <a:path w="10252025" h="10252025">
                  <a:moveTo>
                    <a:pt x="0" y="0"/>
                  </a:moveTo>
                  <a:lnTo>
                    <a:pt x="10252025" y="0"/>
                  </a:lnTo>
                  <a:lnTo>
                    <a:pt x="10252025" y="10252025"/>
                  </a:lnTo>
                  <a:lnTo>
                    <a:pt x="0" y="102520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5" name="Group 5"/>
          <p:cNvGrpSpPr/>
          <p:nvPr/>
        </p:nvGrpSpPr>
        <p:grpSpPr>
          <a:xfrm>
            <a:off x="10171944" y="1966426"/>
            <a:ext cx="6148356" cy="6354148"/>
            <a:chOff x="0" y="0"/>
            <a:chExt cx="6362700" cy="6575666"/>
          </a:xfrm>
        </p:grpSpPr>
        <p:sp>
          <p:nvSpPr>
            <p:cNvPr id="6" name="Freeform 6"/>
            <p:cNvSpPr/>
            <p:nvPr/>
          </p:nvSpPr>
          <p:spPr>
            <a:xfrm>
              <a:off x="6350" y="6350"/>
              <a:ext cx="6350013" cy="6562979"/>
            </a:xfrm>
            <a:custGeom>
              <a:avLst/>
              <a:gdLst/>
              <a:ahLst/>
              <a:cxnLst/>
              <a:rect l="l" t="t" r="r" b="b"/>
              <a:pathLst>
                <a:path w="6350013"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4"/>
              <a:stretch>
                <a:fillRect t="-10471" b="-10471"/>
              </a:stretch>
            </a:blipFill>
          </p:spPr>
        </p:sp>
      </p:grpSp>
      <p:sp>
        <p:nvSpPr>
          <p:cNvPr id="7" name="TextBox 7"/>
          <p:cNvSpPr txBox="1"/>
          <p:nvPr/>
        </p:nvSpPr>
        <p:spPr>
          <a:xfrm>
            <a:off x="1028700" y="876300"/>
            <a:ext cx="7285740" cy="1085618"/>
          </a:xfrm>
          <a:prstGeom prst="rect">
            <a:avLst/>
          </a:prstGeom>
        </p:spPr>
        <p:txBody>
          <a:bodyPr lIns="0" tIns="0" rIns="0" bIns="0" rtlCol="0" anchor="t">
            <a:spAutoFit/>
          </a:bodyPr>
          <a:lstStyle/>
          <a:p>
            <a:pPr algn="l">
              <a:lnSpc>
                <a:spcPts val="9099"/>
              </a:lnSpc>
            </a:pPr>
            <a:r>
              <a:rPr lang="en-US" sz="6999" b="1" dirty="0">
                <a:solidFill>
                  <a:srgbClr val="718BAB"/>
                </a:solidFill>
                <a:latin typeface="Times New Roman" panose="02020603050405020304" pitchFamily="18" charset="0"/>
                <a:ea typeface="Klein Bold"/>
                <a:cs typeface="Times New Roman" panose="02020603050405020304" pitchFamily="18" charset="0"/>
                <a:sym typeface="Klein Bold"/>
              </a:rPr>
              <a:t>Introduction</a:t>
            </a:r>
          </a:p>
        </p:txBody>
      </p:sp>
      <p:sp>
        <p:nvSpPr>
          <p:cNvPr id="8" name="TextBox 8"/>
          <p:cNvSpPr txBox="1"/>
          <p:nvPr/>
        </p:nvSpPr>
        <p:spPr>
          <a:xfrm>
            <a:off x="1046936" y="2552700"/>
            <a:ext cx="8782864" cy="5734711"/>
          </a:xfrm>
          <a:prstGeom prst="rect">
            <a:avLst/>
          </a:prstGeom>
        </p:spPr>
        <p:txBody>
          <a:bodyPr lIns="0" tIns="0" rIns="0" bIns="0" rtlCol="0" anchor="t">
            <a:spAutoFit/>
          </a:bodyPr>
          <a:lstStyle/>
          <a:p>
            <a:pPr algn="l">
              <a:lnSpc>
                <a:spcPts val="4479"/>
              </a:lnSpc>
            </a:pPr>
            <a:r>
              <a:rPr lang="en-US" sz="3600" dirty="0">
                <a:solidFill>
                  <a:srgbClr val="2A2E3A"/>
                </a:solidFill>
                <a:latin typeface="Times New Roman" panose="02020603050405020304" pitchFamily="18" charset="0"/>
                <a:ea typeface="Helios"/>
                <a:cs typeface="Times New Roman" panose="02020603050405020304" pitchFamily="18" charset="0"/>
                <a:sym typeface="Helios"/>
              </a:rPr>
              <a:t>Skin diseases affect millions, yet traditional diagnosis methods are costly and limited. OpenCV offers a solution by analyzing skin images for features like color, texture, and shape to identify abnormalities linked to conditions like eczema or melanoma. This approach is faster, cost-effective, and more accessible, especially in underserved areas, with the potential for enhanced accuracy when combined with machine learning.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8600262" y="2535487"/>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508998" y="6276492"/>
            <a:ext cx="1621594" cy="1621594"/>
          </a:xfrm>
          <a:custGeom>
            <a:avLst/>
            <a:gdLst/>
            <a:ahLst/>
            <a:cxnLst/>
            <a:rect l="l" t="t" r="r" b="b"/>
            <a:pathLst>
              <a:path w="1621594" h="1621594">
                <a:moveTo>
                  <a:pt x="0" y="0"/>
                </a:moveTo>
                <a:lnTo>
                  <a:pt x="1621594" y="0"/>
                </a:lnTo>
                <a:lnTo>
                  <a:pt x="1621594" y="1621593"/>
                </a:lnTo>
                <a:lnTo>
                  <a:pt x="0" y="16215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91264" y="7620"/>
            <a:ext cx="9411059" cy="10287000"/>
            <a:chOff x="0" y="0"/>
            <a:chExt cx="2478633" cy="2709333"/>
          </a:xfrm>
        </p:grpSpPr>
        <p:sp>
          <p:nvSpPr>
            <p:cNvPr id="5" name="Freeform 5"/>
            <p:cNvSpPr/>
            <p:nvPr/>
          </p:nvSpPr>
          <p:spPr>
            <a:xfrm>
              <a:off x="0" y="0"/>
              <a:ext cx="2478633" cy="2709333"/>
            </a:xfrm>
            <a:custGeom>
              <a:avLst/>
              <a:gdLst/>
              <a:ahLst/>
              <a:cxnLst/>
              <a:rect l="l" t="t" r="r" b="b"/>
              <a:pathLst>
                <a:path w="2478633" h="2709333">
                  <a:moveTo>
                    <a:pt x="0" y="0"/>
                  </a:moveTo>
                  <a:lnTo>
                    <a:pt x="2478633" y="0"/>
                  </a:lnTo>
                  <a:lnTo>
                    <a:pt x="2478633" y="2709333"/>
                  </a:lnTo>
                  <a:lnTo>
                    <a:pt x="0" y="2709333"/>
                  </a:lnTo>
                  <a:close/>
                </a:path>
              </a:pathLst>
            </a:custGeom>
            <a:solidFill>
              <a:srgbClr val="FFFFFF"/>
            </a:solidFill>
          </p:spPr>
        </p:sp>
        <p:sp>
          <p:nvSpPr>
            <p:cNvPr id="6" name="TextBox 6"/>
            <p:cNvSpPr txBox="1"/>
            <p:nvPr/>
          </p:nvSpPr>
          <p:spPr>
            <a:xfrm>
              <a:off x="0" y="-38100"/>
              <a:ext cx="2478633" cy="2747433"/>
            </a:xfrm>
            <a:prstGeom prst="rect">
              <a:avLst/>
            </a:prstGeom>
          </p:spPr>
          <p:txBody>
            <a:bodyPr lIns="50800" tIns="50800" rIns="50800" bIns="50800" rtlCol="0" anchor="ctr"/>
            <a:lstStyle/>
            <a:p>
              <a:pPr algn="ctr">
                <a:lnSpc>
                  <a:spcPts val="2100"/>
                </a:lnSpc>
              </a:pPr>
              <a:endParaRPr/>
            </a:p>
          </p:txBody>
        </p:sp>
      </p:grpSp>
      <p:grpSp>
        <p:nvGrpSpPr>
          <p:cNvPr id="7" name="Group 7"/>
          <p:cNvGrpSpPr/>
          <p:nvPr/>
        </p:nvGrpSpPr>
        <p:grpSpPr>
          <a:xfrm>
            <a:off x="1028700" y="2288955"/>
            <a:ext cx="6746873" cy="3627756"/>
            <a:chOff x="0" y="-76200"/>
            <a:chExt cx="8995831" cy="4837009"/>
          </a:xfrm>
        </p:grpSpPr>
        <p:sp>
          <p:nvSpPr>
            <p:cNvPr id="8" name="TextBox 8"/>
            <p:cNvSpPr txBox="1"/>
            <p:nvPr/>
          </p:nvSpPr>
          <p:spPr>
            <a:xfrm>
              <a:off x="0" y="-76200"/>
              <a:ext cx="8995831" cy="3556530"/>
            </a:xfrm>
            <a:prstGeom prst="rect">
              <a:avLst/>
            </a:prstGeom>
          </p:spPr>
          <p:txBody>
            <a:bodyPr lIns="0" tIns="0" rIns="0" bIns="0" rtlCol="0" anchor="t">
              <a:spAutoFit/>
            </a:bodyPr>
            <a:lstStyle/>
            <a:p>
              <a:pPr algn="l">
                <a:lnSpc>
                  <a:spcPts val="10399"/>
                </a:lnSpc>
              </a:pPr>
              <a:r>
                <a:rPr lang="en-US" sz="9600" b="1" dirty="0">
                  <a:solidFill>
                    <a:srgbClr val="2A2E3A"/>
                  </a:solidFill>
                  <a:latin typeface="Times New Roman" panose="02020603050405020304" pitchFamily="18" charset="0"/>
                  <a:ea typeface="Klein Bold"/>
                  <a:cs typeface="Times New Roman" panose="02020603050405020304" pitchFamily="18" charset="0"/>
                  <a:sym typeface="Klein Bold"/>
                </a:rPr>
                <a:t>Project Overview</a:t>
              </a:r>
            </a:p>
          </p:txBody>
        </p:sp>
        <p:sp>
          <p:nvSpPr>
            <p:cNvPr id="9" name="TextBox 9"/>
            <p:cNvSpPr txBox="1"/>
            <p:nvPr/>
          </p:nvSpPr>
          <p:spPr>
            <a:xfrm>
              <a:off x="0" y="4053207"/>
              <a:ext cx="7058405" cy="707602"/>
            </a:xfrm>
            <a:prstGeom prst="rect">
              <a:avLst/>
            </a:prstGeom>
          </p:spPr>
          <p:txBody>
            <a:bodyPr lIns="0" tIns="0" rIns="0" bIns="0" rtlCol="0" anchor="t">
              <a:spAutoFit/>
            </a:bodyPr>
            <a:lstStyle/>
            <a:p>
              <a:pPr algn="l">
                <a:lnSpc>
                  <a:spcPts val="4479"/>
                </a:lnSpc>
              </a:pPr>
              <a:r>
                <a:rPr lang="en-US" sz="3199" dirty="0">
                  <a:solidFill>
                    <a:srgbClr val="2A2E3A"/>
                  </a:solidFill>
                  <a:latin typeface="Helios"/>
                  <a:ea typeface="Helios"/>
                  <a:cs typeface="Helios"/>
                  <a:sym typeface="Helios"/>
                </a:rPr>
                <a:t>	Customer Feature</a:t>
              </a:r>
            </a:p>
          </p:txBody>
        </p:sp>
      </p:grpSp>
      <p:sp>
        <p:nvSpPr>
          <p:cNvPr id="10" name="TextBox 10"/>
          <p:cNvSpPr txBox="1"/>
          <p:nvPr/>
        </p:nvSpPr>
        <p:spPr>
          <a:xfrm>
            <a:off x="1028700" y="8957310"/>
            <a:ext cx="6910589" cy="271869"/>
          </a:xfrm>
          <a:prstGeom prst="rect">
            <a:avLst/>
          </a:prstGeom>
        </p:spPr>
        <p:txBody>
          <a:bodyPr lIns="0" tIns="0" rIns="0" bIns="0" rtlCol="0" anchor="t">
            <a:spAutoFit/>
          </a:bodyPr>
          <a:lstStyle/>
          <a:p>
            <a:pPr marL="0" lvl="0" indent="0" algn="l">
              <a:lnSpc>
                <a:spcPts val="2340"/>
              </a:lnSpc>
              <a:spcBef>
                <a:spcPct val="0"/>
              </a:spcBef>
            </a:pPr>
            <a:endParaRPr lang="en-US" sz="1800" dirty="0">
              <a:solidFill>
                <a:srgbClr val="2A2E3A"/>
              </a:solidFill>
              <a:latin typeface="Helios"/>
              <a:ea typeface="Helios"/>
              <a:cs typeface="Helios"/>
              <a:sym typeface="Helios"/>
            </a:endParaRPr>
          </a:p>
        </p:txBody>
      </p:sp>
      <p:sp>
        <p:nvSpPr>
          <p:cNvPr id="11" name="TextBox 11"/>
          <p:cNvSpPr txBox="1"/>
          <p:nvPr/>
        </p:nvSpPr>
        <p:spPr>
          <a:xfrm>
            <a:off x="10364731" y="370846"/>
            <a:ext cx="7601199" cy="9252533"/>
          </a:xfrm>
          <a:prstGeom prst="rect">
            <a:avLst/>
          </a:prstGeom>
        </p:spPr>
        <p:txBody>
          <a:bodyPr lIns="0" tIns="0" rIns="0" bIns="0" rtlCol="0" anchor="t">
            <a:spAutoFit/>
          </a:bodyPr>
          <a:lstStyle/>
          <a:p>
            <a:pPr algn="l">
              <a:lnSpc>
                <a:spcPts val="5615"/>
              </a:lnSpc>
            </a:pPr>
            <a:r>
              <a:rPr lang="en-US" sz="3200" b="1" dirty="0">
                <a:solidFill>
                  <a:srgbClr val="2A2E3A"/>
                </a:solidFill>
                <a:latin typeface="Times New Roman" panose="02020603050405020304" pitchFamily="18" charset="0"/>
                <a:ea typeface="Helios Bold"/>
                <a:cs typeface="Times New Roman" panose="02020603050405020304" pitchFamily="18" charset="0"/>
                <a:sym typeface="Helios Bold"/>
              </a:rPr>
              <a:t>HOME PAGE</a:t>
            </a:r>
            <a:r>
              <a:rPr lang="en-US" sz="3200" b="1" dirty="0">
                <a:solidFill>
                  <a:srgbClr val="2A2E3A"/>
                </a:solidFill>
                <a:latin typeface="Helios Bold"/>
                <a:ea typeface="Helios Bold"/>
                <a:cs typeface="Helios Bold"/>
                <a:sym typeface="Helios Bold"/>
              </a:rPr>
              <a:t>:</a:t>
            </a:r>
            <a:r>
              <a:rPr lang="en-US" sz="3200" dirty="0">
                <a:solidFill>
                  <a:srgbClr val="2A2E3A"/>
                </a:solidFill>
                <a:latin typeface="Helios"/>
                <a:ea typeface="Helios"/>
                <a:cs typeface="Helios"/>
                <a:sym typeface="Helios"/>
              </a:rPr>
              <a:t> </a:t>
            </a:r>
            <a:r>
              <a:rPr lang="en-US" sz="3200" dirty="0">
                <a:solidFill>
                  <a:srgbClr val="2A2E3A"/>
                </a:solidFill>
                <a:latin typeface="Times New Roman" panose="02020603050405020304" pitchFamily="18" charset="0"/>
                <a:ea typeface="Helios"/>
                <a:cs typeface="Times New Roman" panose="02020603050405020304" pitchFamily="18" charset="0"/>
                <a:sym typeface="Helios"/>
              </a:rPr>
              <a:t>In this page we have two buttons those are login and signup.</a:t>
            </a:r>
          </a:p>
          <a:p>
            <a:pPr algn="l">
              <a:lnSpc>
                <a:spcPts val="5615"/>
              </a:lnSpc>
            </a:pPr>
            <a:r>
              <a:rPr lang="en-US" sz="3200" b="1" dirty="0">
                <a:solidFill>
                  <a:srgbClr val="2A2E3A"/>
                </a:solidFill>
                <a:latin typeface="Times New Roman" panose="02020603050405020304" pitchFamily="18" charset="0"/>
                <a:ea typeface="Helios Bold"/>
                <a:cs typeface="Times New Roman" panose="02020603050405020304" pitchFamily="18" charset="0"/>
                <a:sym typeface="Helios Bold"/>
              </a:rPr>
              <a:t>LOGIN PAGE:</a:t>
            </a:r>
            <a:r>
              <a:rPr lang="en-US" sz="3200" dirty="0">
                <a:solidFill>
                  <a:srgbClr val="2A2E3A"/>
                </a:solidFill>
                <a:latin typeface="Times New Roman" panose="02020603050405020304" pitchFamily="18" charset="0"/>
                <a:ea typeface="Helios"/>
                <a:cs typeface="Times New Roman" panose="02020603050405020304" pitchFamily="18" charset="0"/>
                <a:sym typeface="Helios"/>
              </a:rPr>
              <a:t> If you have an account in this site you need to enter the username and password for redirecting into the profile page.</a:t>
            </a:r>
          </a:p>
          <a:p>
            <a:pPr algn="l">
              <a:lnSpc>
                <a:spcPts val="5615"/>
              </a:lnSpc>
            </a:pPr>
            <a:r>
              <a:rPr lang="en-US" sz="3200" b="1" dirty="0">
                <a:solidFill>
                  <a:srgbClr val="2A2E3A"/>
                </a:solidFill>
                <a:latin typeface="Times New Roman" panose="02020603050405020304" pitchFamily="18" charset="0"/>
                <a:ea typeface="Helios Bold"/>
                <a:cs typeface="Times New Roman" panose="02020603050405020304" pitchFamily="18" charset="0"/>
                <a:sym typeface="Helios Bold"/>
              </a:rPr>
              <a:t>SIGNUP PAGE:</a:t>
            </a:r>
            <a:r>
              <a:rPr lang="en-US" sz="3200" dirty="0">
                <a:solidFill>
                  <a:srgbClr val="2A2E3A"/>
                </a:solidFill>
                <a:latin typeface="Times New Roman" panose="02020603050405020304" pitchFamily="18" charset="0"/>
                <a:ea typeface="Helios"/>
                <a:cs typeface="Times New Roman" panose="02020603050405020304" pitchFamily="18" charset="0"/>
                <a:sym typeface="Helios"/>
              </a:rPr>
              <a:t> If you are new user you need to create the account using this button. In this we need to enter username and password and confirm password.</a:t>
            </a:r>
          </a:p>
          <a:p>
            <a:pPr algn="l">
              <a:lnSpc>
                <a:spcPts val="5615"/>
              </a:lnSpc>
            </a:pPr>
            <a:r>
              <a:rPr lang="en-US" sz="3200" dirty="0">
                <a:solidFill>
                  <a:srgbClr val="2A2E3A"/>
                </a:solidFill>
                <a:latin typeface="Times New Roman" panose="02020603050405020304" pitchFamily="18" charset="0"/>
                <a:ea typeface="Helios"/>
                <a:cs typeface="Times New Roman" panose="02020603050405020304" pitchFamily="18" charset="0"/>
                <a:sym typeface="Helios"/>
              </a:rPr>
              <a:t>After creating the account you will redirected to profile page</a:t>
            </a:r>
          </a:p>
          <a:p>
            <a:pPr algn="l">
              <a:lnSpc>
                <a:spcPts val="5615"/>
              </a:lnSpc>
            </a:pPr>
            <a:r>
              <a:rPr lang="en-US" sz="3200" b="1" dirty="0">
                <a:solidFill>
                  <a:srgbClr val="2A2E3A"/>
                </a:solidFill>
                <a:latin typeface="Times New Roman" panose="02020603050405020304" pitchFamily="18" charset="0"/>
                <a:ea typeface="Helios Bold"/>
                <a:cs typeface="Times New Roman" panose="02020603050405020304" pitchFamily="18" charset="0"/>
                <a:sym typeface="Helios Bold"/>
              </a:rPr>
              <a:t>PROFILE PAGE:</a:t>
            </a:r>
            <a:r>
              <a:rPr lang="en-US" sz="3200" dirty="0">
                <a:solidFill>
                  <a:srgbClr val="2A2E3A"/>
                </a:solidFill>
                <a:latin typeface="Times New Roman" panose="02020603050405020304" pitchFamily="18" charset="0"/>
                <a:ea typeface="Helios"/>
                <a:cs typeface="Times New Roman" panose="02020603050405020304" pitchFamily="18" charset="0"/>
                <a:sym typeface="Helios"/>
              </a:rPr>
              <a:t> In this we need to upload the picture for skin disease identification.</a:t>
            </a:r>
          </a:p>
        </p:txBody>
      </p:sp>
      <p:sp>
        <p:nvSpPr>
          <p:cNvPr id="12" name="Freeform 3">
            <a:extLst>
              <a:ext uri="{FF2B5EF4-FFF2-40B4-BE49-F238E27FC236}">
                <a16:creationId xmlns:a16="http://schemas.microsoft.com/office/drawing/2014/main" id="{6BCD9C9B-92EE-9243-75A6-F3BC3B197E7D}"/>
              </a:ext>
            </a:extLst>
          </p:cNvPr>
          <p:cNvSpPr/>
          <p:nvPr/>
        </p:nvSpPr>
        <p:spPr>
          <a:xfrm>
            <a:off x="-3407200" y="4432068"/>
            <a:ext cx="5764383" cy="5764383"/>
          </a:xfrm>
          <a:custGeom>
            <a:avLst/>
            <a:gdLst/>
            <a:ahLst/>
            <a:cxnLst/>
            <a:rect l="l" t="t" r="r" b="b"/>
            <a:pathLst>
              <a:path w="5764383" h="5764383">
                <a:moveTo>
                  <a:pt x="0" y="0"/>
                </a:moveTo>
                <a:lnTo>
                  <a:pt x="5764383" y="0"/>
                </a:lnTo>
                <a:lnTo>
                  <a:pt x="5764383" y="5764383"/>
                </a:lnTo>
                <a:lnTo>
                  <a:pt x="0" y="5764383"/>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13" name="Freeform 4">
            <a:extLst>
              <a:ext uri="{FF2B5EF4-FFF2-40B4-BE49-F238E27FC236}">
                <a16:creationId xmlns:a16="http://schemas.microsoft.com/office/drawing/2014/main" id="{3E304101-7686-3085-14DC-C207F9BDD579}"/>
              </a:ext>
            </a:extLst>
          </p:cNvPr>
          <p:cNvSpPr/>
          <p:nvPr/>
        </p:nvSpPr>
        <p:spPr>
          <a:xfrm>
            <a:off x="57078" y="7902203"/>
            <a:ext cx="5764383" cy="5764383"/>
          </a:xfrm>
          <a:custGeom>
            <a:avLst/>
            <a:gdLst/>
            <a:ahLst/>
            <a:cxnLst/>
            <a:rect l="l" t="t" r="r" b="b"/>
            <a:pathLst>
              <a:path w="5764383" h="5764383">
                <a:moveTo>
                  <a:pt x="0" y="0"/>
                </a:moveTo>
                <a:lnTo>
                  <a:pt x="5764383" y="0"/>
                </a:lnTo>
                <a:lnTo>
                  <a:pt x="5764383" y="5764382"/>
                </a:lnTo>
                <a:lnTo>
                  <a:pt x="0" y="5764382"/>
                </a:lnTo>
                <a:lnTo>
                  <a:pt x="0" y="0"/>
                </a:lnTo>
                <a:close/>
              </a:path>
            </a:pathLst>
          </a:custGeom>
          <a:blipFill>
            <a:blip r:embed="rId2">
              <a:alphaModFix amt="80000"/>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296844" y="-1836715"/>
            <a:ext cx="13960430" cy="13960430"/>
          </a:xfrm>
          <a:custGeom>
            <a:avLst/>
            <a:gdLst/>
            <a:ahLst/>
            <a:cxnLst/>
            <a:rect l="l" t="t" r="r" b="b"/>
            <a:pathLst>
              <a:path w="13960430" h="13960430">
                <a:moveTo>
                  <a:pt x="0" y="0"/>
                </a:moveTo>
                <a:lnTo>
                  <a:pt x="13960431" y="0"/>
                </a:lnTo>
                <a:lnTo>
                  <a:pt x="13960431" y="13960430"/>
                </a:lnTo>
                <a:lnTo>
                  <a:pt x="0" y="139604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4456279"/>
            <a:ext cx="6286500" cy="1085618"/>
          </a:xfrm>
          <a:prstGeom prst="rect">
            <a:avLst/>
          </a:prstGeom>
        </p:spPr>
        <p:txBody>
          <a:bodyPr wrap="square" lIns="0" tIns="0" rIns="0" bIns="0" rtlCol="0" anchor="t">
            <a:spAutoFit/>
          </a:bodyPr>
          <a:lstStyle/>
          <a:p>
            <a:pPr algn="l">
              <a:lnSpc>
                <a:spcPts val="9099"/>
              </a:lnSpc>
            </a:pPr>
            <a:r>
              <a:rPr lang="en-US" sz="6999" b="1" dirty="0">
                <a:solidFill>
                  <a:srgbClr val="2A2E3A"/>
                </a:solidFill>
                <a:latin typeface="Times New Roman" panose="02020603050405020304" pitchFamily="18" charset="0"/>
                <a:ea typeface="Klein Bold"/>
                <a:cs typeface="Times New Roman" panose="02020603050405020304" pitchFamily="18" charset="0"/>
                <a:sym typeface="Klein Bold"/>
              </a:rPr>
              <a:t>MILE STONES</a:t>
            </a:r>
          </a:p>
        </p:txBody>
      </p:sp>
      <p:grpSp>
        <p:nvGrpSpPr>
          <p:cNvPr id="4" name="Group 4"/>
          <p:cNvGrpSpPr/>
          <p:nvPr/>
        </p:nvGrpSpPr>
        <p:grpSpPr>
          <a:xfrm>
            <a:off x="9144000" y="1104900"/>
            <a:ext cx="7857694" cy="3876150"/>
            <a:chOff x="0" y="0"/>
            <a:chExt cx="10476925" cy="5168200"/>
          </a:xfrm>
        </p:grpSpPr>
        <p:sp>
          <p:nvSpPr>
            <p:cNvPr id="5" name="TextBox 5"/>
            <p:cNvSpPr txBox="1"/>
            <p:nvPr/>
          </p:nvSpPr>
          <p:spPr>
            <a:xfrm>
              <a:off x="0" y="0"/>
              <a:ext cx="10476925" cy="786540"/>
            </a:xfrm>
            <a:prstGeom prst="rect">
              <a:avLst/>
            </a:prstGeom>
          </p:spPr>
          <p:txBody>
            <a:bodyPr lIns="0" tIns="0" rIns="0" bIns="0" rtlCol="0" anchor="t">
              <a:spAutoFit/>
            </a:bodyPr>
            <a:lstStyle/>
            <a:p>
              <a:pPr marL="0" lvl="0" indent="0" algn="l">
                <a:lnSpc>
                  <a:spcPts val="4559"/>
                </a:lnSpc>
                <a:spcBef>
                  <a:spcPct val="0"/>
                </a:spcBef>
              </a:pPr>
              <a:r>
                <a:rPr lang="en-US" sz="4000" b="1" u="none" dirty="0">
                  <a:solidFill>
                    <a:srgbClr val="2A2E3A"/>
                  </a:solidFill>
                  <a:latin typeface="Times New Roman" panose="02020603050405020304" pitchFamily="18" charset="0"/>
                  <a:ea typeface="Klein Bold"/>
                  <a:cs typeface="Times New Roman" panose="02020603050405020304" pitchFamily="18" charset="0"/>
                  <a:sym typeface="Klein Bold"/>
                </a:rPr>
                <a:t>GOAL # 1</a:t>
              </a:r>
            </a:p>
          </p:txBody>
        </p:sp>
        <p:sp>
          <p:nvSpPr>
            <p:cNvPr id="6" name="TextBox 6"/>
            <p:cNvSpPr txBox="1"/>
            <p:nvPr/>
          </p:nvSpPr>
          <p:spPr>
            <a:xfrm>
              <a:off x="0" y="915583"/>
              <a:ext cx="10476925" cy="4252617"/>
            </a:xfrm>
            <a:prstGeom prst="rect">
              <a:avLst/>
            </a:prstGeom>
          </p:spPr>
          <p:txBody>
            <a:bodyPr lIns="0" tIns="0" rIns="0" bIns="0" rtlCol="0" anchor="t">
              <a:spAutoFit/>
            </a:bodyPr>
            <a:lstStyle/>
            <a:p>
              <a:pPr marL="561339" lvl="1" indent="-280669" algn="l">
                <a:lnSpc>
                  <a:spcPts val="3639"/>
                </a:lnSpc>
                <a:spcBef>
                  <a:spcPct val="0"/>
                </a:spcBef>
                <a:buFont typeface="Arial"/>
                <a:buChar char="•"/>
              </a:pPr>
              <a:r>
                <a:rPr lang="en-US" sz="3200" dirty="0">
                  <a:solidFill>
                    <a:srgbClr val="2A2E3A"/>
                  </a:solidFill>
                  <a:latin typeface="Times New Roman" panose="02020603050405020304" pitchFamily="18" charset="0"/>
                  <a:ea typeface="Helios"/>
                  <a:cs typeface="Times New Roman" panose="02020603050405020304" pitchFamily="18" charset="0"/>
                  <a:sym typeface="Helios"/>
                </a:rPr>
                <a:t>We created three p</a:t>
              </a:r>
              <a:r>
                <a:rPr lang="en-US" sz="3200" u="none" dirty="0">
                  <a:solidFill>
                    <a:srgbClr val="2A2E3A"/>
                  </a:solidFill>
                  <a:latin typeface="Times New Roman" panose="02020603050405020304" pitchFamily="18" charset="0"/>
                  <a:ea typeface="Helios"/>
                  <a:cs typeface="Times New Roman" panose="02020603050405020304" pitchFamily="18" charset="0"/>
                  <a:sym typeface="Helios"/>
                </a:rPr>
                <a:t>ages home page, login page, signup page and profile page.</a:t>
              </a:r>
            </a:p>
            <a:p>
              <a:pPr marL="561339" lvl="1" indent="-280669" algn="l">
                <a:lnSpc>
                  <a:spcPts val="3639"/>
                </a:lnSpc>
                <a:spcBef>
                  <a:spcPct val="0"/>
                </a:spcBef>
                <a:buFont typeface="Arial"/>
                <a:buChar char="•"/>
              </a:pPr>
              <a:r>
                <a:rPr lang="en-US" sz="3200" u="none" dirty="0">
                  <a:solidFill>
                    <a:srgbClr val="2A2E3A"/>
                  </a:solidFill>
                  <a:latin typeface="Times New Roman" panose="02020603050405020304" pitchFamily="18" charset="0"/>
                  <a:ea typeface="Helios"/>
                  <a:cs typeface="Times New Roman" panose="02020603050405020304" pitchFamily="18" charset="0"/>
                  <a:sym typeface="Helios"/>
                </a:rPr>
                <a:t>We established the data base connectivity also.</a:t>
              </a:r>
            </a:p>
            <a:p>
              <a:pPr marL="561339" lvl="1" indent="-280669" algn="l">
                <a:lnSpc>
                  <a:spcPts val="3639"/>
                </a:lnSpc>
                <a:spcBef>
                  <a:spcPct val="0"/>
                </a:spcBef>
                <a:buFont typeface="Arial"/>
                <a:buChar char="•"/>
              </a:pPr>
              <a:r>
                <a:rPr lang="en-US" sz="3200" u="none" dirty="0">
                  <a:solidFill>
                    <a:srgbClr val="2A2E3A"/>
                  </a:solidFill>
                  <a:latin typeface="Times New Roman" panose="02020603050405020304" pitchFamily="18" charset="0"/>
                  <a:ea typeface="Helios"/>
                  <a:cs typeface="Times New Roman" panose="02020603050405020304" pitchFamily="18" charset="0"/>
                  <a:sym typeface="Helios"/>
                </a:rPr>
                <a:t>After successful registration or login we will redirected to profile page.</a:t>
              </a:r>
            </a:p>
            <a:p>
              <a:pPr marL="0" lvl="0" indent="0" algn="l">
                <a:lnSpc>
                  <a:spcPts val="3639"/>
                </a:lnSpc>
                <a:spcBef>
                  <a:spcPct val="0"/>
                </a:spcBef>
              </a:pPr>
              <a:endParaRPr lang="en-US" sz="2599" u="none" dirty="0">
                <a:solidFill>
                  <a:srgbClr val="2A2E3A"/>
                </a:solidFill>
                <a:latin typeface="Helios"/>
                <a:ea typeface="Helios"/>
                <a:cs typeface="Helios"/>
                <a:sym typeface="Helios"/>
              </a:endParaRPr>
            </a:p>
          </p:txBody>
        </p:sp>
      </p:grpSp>
      <p:grpSp>
        <p:nvGrpSpPr>
          <p:cNvPr id="7" name="Group 7"/>
          <p:cNvGrpSpPr/>
          <p:nvPr/>
        </p:nvGrpSpPr>
        <p:grpSpPr>
          <a:xfrm>
            <a:off x="9144000" y="5143500"/>
            <a:ext cx="7857694" cy="2956653"/>
            <a:chOff x="0" y="0"/>
            <a:chExt cx="10476925" cy="3942204"/>
          </a:xfrm>
        </p:grpSpPr>
        <p:sp>
          <p:nvSpPr>
            <p:cNvPr id="8" name="TextBox 8"/>
            <p:cNvSpPr txBox="1"/>
            <p:nvPr/>
          </p:nvSpPr>
          <p:spPr>
            <a:xfrm>
              <a:off x="0" y="0"/>
              <a:ext cx="10476925" cy="786540"/>
            </a:xfrm>
            <a:prstGeom prst="rect">
              <a:avLst/>
            </a:prstGeom>
          </p:spPr>
          <p:txBody>
            <a:bodyPr lIns="0" tIns="0" rIns="0" bIns="0" rtlCol="0" anchor="t">
              <a:spAutoFit/>
            </a:bodyPr>
            <a:lstStyle/>
            <a:p>
              <a:pPr marL="0" lvl="0" indent="0" algn="l">
                <a:lnSpc>
                  <a:spcPts val="4559"/>
                </a:lnSpc>
                <a:spcBef>
                  <a:spcPct val="0"/>
                </a:spcBef>
              </a:pPr>
              <a:r>
                <a:rPr lang="en-US" sz="4000" b="1" u="none" dirty="0">
                  <a:solidFill>
                    <a:srgbClr val="2A2E3A"/>
                  </a:solidFill>
                  <a:latin typeface="Times New Roman" panose="02020603050405020304" pitchFamily="18" charset="0"/>
                  <a:ea typeface="Klein Bold"/>
                  <a:cs typeface="Times New Roman" panose="02020603050405020304" pitchFamily="18" charset="0"/>
                  <a:sym typeface="Klein Bold"/>
                </a:rPr>
                <a:t>GOAL </a:t>
              </a:r>
              <a:r>
                <a:rPr lang="en-US" sz="4000" b="1" u="none" dirty="0">
                  <a:solidFill>
                    <a:srgbClr val="2A2E3A"/>
                  </a:solidFill>
                  <a:latin typeface="Klein Bold"/>
                  <a:ea typeface="Klein Bold"/>
                  <a:cs typeface="Klein Bold"/>
                  <a:sym typeface="Klein Bold"/>
                </a:rPr>
                <a:t># 2</a:t>
              </a:r>
            </a:p>
          </p:txBody>
        </p:sp>
        <p:sp>
          <p:nvSpPr>
            <p:cNvPr id="9" name="TextBox 9"/>
            <p:cNvSpPr txBox="1"/>
            <p:nvPr/>
          </p:nvSpPr>
          <p:spPr>
            <a:xfrm>
              <a:off x="0" y="915582"/>
              <a:ext cx="10476925" cy="3026622"/>
            </a:xfrm>
            <a:prstGeom prst="rect">
              <a:avLst/>
            </a:prstGeom>
          </p:spPr>
          <p:txBody>
            <a:bodyPr lIns="0" tIns="0" rIns="0" bIns="0" rtlCol="0" anchor="t">
              <a:spAutoFit/>
            </a:bodyPr>
            <a:lstStyle/>
            <a:p>
              <a:pPr marL="561339" lvl="1" indent="-280669" algn="l">
                <a:lnSpc>
                  <a:spcPts val="3639"/>
                </a:lnSpc>
                <a:spcBef>
                  <a:spcPct val="0"/>
                </a:spcBef>
                <a:buFont typeface="Arial"/>
                <a:buChar char="•"/>
              </a:pPr>
              <a:r>
                <a:rPr lang="en-US" sz="3200" dirty="0">
                  <a:solidFill>
                    <a:srgbClr val="2A2E3A"/>
                  </a:solidFill>
                  <a:latin typeface="Times New Roman" panose="02020603050405020304" pitchFamily="18" charset="0"/>
                  <a:ea typeface="Helios"/>
                  <a:cs typeface="Times New Roman" panose="02020603050405020304" pitchFamily="18" charset="0"/>
                  <a:sym typeface="Helios"/>
                </a:rPr>
                <a:t>We </a:t>
              </a:r>
              <a:r>
                <a:rPr lang="en-US" sz="3200" u="none" dirty="0">
                  <a:solidFill>
                    <a:srgbClr val="2A2E3A"/>
                  </a:solidFill>
                  <a:latin typeface="Times New Roman" panose="02020603050405020304" pitchFamily="18" charset="0"/>
                  <a:ea typeface="Helios"/>
                  <a:cs typeface="Times New Roman" panose="02020603050405020304" pitchFamily="18" charset="0"/>
                  <a:sym typeface="Helios"/>
                </a:rPr>
                <a:t>learned about the installation and image processing techniques using </a:t>
              </a:r>
              <a:r>
                <a:rPr lang="en-US" sz="3200" u="none" dirty="0" err="1">
                  <a:solidFill>
                    <a:srgbClr val="2A2E3A"/>
                  </a:solidFill>
                  <a:latin typeface="Times New Roman" panose="02020603050405020304" pitchFamily="18" charset="0"/>
                  <a:ea typeface="Helios"/>
                  <a:cs typeface="Times New Roman" panose="02020603050405020304" pitchFamily="18" charset="0"/>
                  <a:sym typeface="Helios"/>
                </a:rPr>
                <a:t>opencv</a:t>
              </a:r>
              <a:r>
                <a:rPr lang="en-US" sz="3200" u="none" dirty="0">
                  <a:solidFill>
                    <a:srgbClr val="2A2E3A"/>
                  </a:solidFill>
                  <a:latin typeface="Times New Roman" panose="02020603050405020304" pitchFamily="18" charset="0"/>
                  <a:ea typeface="Helios"/>
                  <a:cs typeface="Times New Roman" panose="02020603050405020304" pitchFamily="18" charset="0"/>
                  <a:sym typeface="Helios"/>
                </a:rPr>
                <a:t>.</a:t>
              </a:r>
            </a:p>
            <a:p>
              <a:pPr marL="561339" lvl="1" indent="-280669" algn="l">
                <a:lnSpc>
                  <a:spcPts val="3639"/>
                </a:lnSpc>
                <a:spcBef>
                  <a:spcPct val="0"/>
                </a:spcBef>
                <a:buFont typeface="Arial"/>
                <a:buChar char="•"/>
              </a:pPr>
              <a:r>
                <a:rPr lang="en-US" sz="3200" u="none" dirty="0">
                  <a:solidFill>
                    <a:srgbClr val="2A2E3A"/>
                  </a:solidFill>
                  <a:latin typeface="Times New Roman" panose="02020603050405020304" pitchFamily="18" charset="0"/>
                  <a:ea typeface="Helios"/>
                  <a:cs typeface="Times New Roman" panose="02020603050405020304" pitchFamily="18" charset="0"/>
                  <a:sym typeface="Helios"/>
                </a:rPr>
                <a:t>We practiced and generated some images using the </a:t>
              </a:r>
              <a:r>
                <a:rPr lang="en-US" sz="3200" u="none" dirty="0" err="1">
                  <a:solidFill>
                    <a:srgbClr val="2A2E3A"/>
                  </a:solidFill>
                  <a:latin typeface="Times New Roman" panose="02020603050405020304" pitchFamily="18" charset="0"/>
                  <a:ea typeface="Helios"/>
                  <a:cs typeface="Times New Roman" panose="02020603050405020304" pitchFamily="18" charset="0"/>
                  <a:sym typeface="Helios"/>
                </a:rPr>
                <a:t>opencv</a:t>
              </a:r>
              <a:r>
                <a:rPr lang="en-US" sz="3200" u="none" dirty="0">
                  <a:solidFill>
                    <a:srgbClr val="2A2E3A"/>
                  </a:solidFill>
                  <a:latin typeface="Helios"/>
                  <a:ea typeface="Helios"/>
                  <a:cs typeface="Helios"/>
                  <a:sym typeface="Helios"/>
                </a:rPr>
                <a:t>.</a:t>
              </a:r>
            </a:p>
            <a:p>
              <a:pPr marL="0" lvl="0" indent="0" algn="l">
                <a:lnSpc>
                  <a:spcPts val="3639"/>
                </a:lnSpc>
                <a:spcBef>
                  <a:spcPct val="0"/>
                </a:spcBef>
              </a:pPr>
              <a:endParaRPr lang="en-US" sz="2599" u="none" dirty="0">
                <a:solidFill>
                  <a:srgbClr val="2A2E3A"/>
                </a:solidFill>
                <a:latin typeface="Helios"/>
                <a:ea typeface="Helios"/>
                <a:cs typeface="Helios"/>
                <a:sym typeface="Helios"/>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296844" y="-1836715"/>
            <a:ext cx="13960430" cy="13960430"/>
          </a:xfrm>
          <a:custGeom>
            <a:avLst/>
            <a:gdLst/>
            <a:ahLst/>
            <a:cxnLst/>
            <a:rect l="l" t="t" r="r" b="b"/>
            <a:pathLst>
              <a:path w="13960430" h="13960430">
                <a:moveTo>
                  <a:pt x="0" y="0"/>
                </a:moveTo>
                <a:lnTo>
                  <a:pt x="13960431" y="0"/>
                </a:lnTo>
                <a:lnTo>
                  <a:pt x="13960431" y="13960430"/>
                </a:lnTo>
                <a:lnTo>
                  <a:pt x="0" y="139604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4456279"/>
            <a:ext cx="6134100" cy="1085618"/>
          </a:xfrm>
          <a:prstGeom prst="rect">
            <a:avLst/>
          </a:prstGeom>
        </p:spPr>
        <p:txBody>
          <a:bodyPr wrap="square" lIns="0" tIns="0" rIns="0" bIns="0" rtlCol="0" anchor="t">
            <a:spAutoFit/>
          </a:bodyPr>
          <a:lstStyle/>
          <a:p>
            <a:pPr algn="l">
              <a:lnSpc>
                <a:spcPts val="9099"/>
              </a:lnSpc>
            </a:pPr>
            <a:r>
              <a:rPr lang="en-US" sz="6999" b="1" dirty="0">
                <a:solidFill>
                  <a:srgbClr val="2A2E3A"/>
                </a:solidFill>
                <a:latin typeface="Times New Roman" panose="02020603050405020304" pitchFamily="18" charset="0"/>
                <a:ea typeface="Klein Bold"/>
                <a:cs typeface="Times New Roman" panose="02020603050405020304" pitchFamily="18" charset="0"/>
                <a:sym typeface="Klein Bold"/>
              </a:rPr>
              <a:t>MILE STONES</a:t>
            </a:r>
          </a:p>
        </p:txBody>
      </p:sp>
      <p:grpSp>
        <p:nvGrpSpPr>
          <p:cNvPr id="4" name="Group 4"/>
          <p:cNvGrpSpPr/>
          <p:nvPr/>
        </p:nvGrpSpPr>
        <p:grpSpPr>
          <a:xfrm>
            <a:off x="8887914" y="2460220"/>
            <a:ext cx="8807191" cy="5261144"/>
            <a:chOff x="0" y="0"/>
            <a:chExt cx="11742921" cy="7014859"/>
          </a:xfrm>
        </p:grpSpPr>
        <p:sp>
          <p:nvSpPr>
            <p:cNvPr id="5" name="TextBox 5"/>
            <p:cNvSpPr txBox="1"/>
            <p:nvPr/>
          </p:nvSpPr>
          <p:spPr>
            <a:xfrm>
              <a:off x="0" y="0"/>
              <a:ext cx="11742921" cy="786540"/>
            </a:xfrm>
            <a:prstGeom prst="rect">
              <a:avLst/>
            </a:prstGeom>
          </p:spPr>
          <p:txBody>
            <a:bodyPr lIns="0" tIns="0" rIns="0" bIns="0" rtlCol="0" anchor="t">
              <a:spAutoFit/>
            </a:bodyPr>
            <a:lstStyle/>
            <a:p>
              <a:pPr marL="0" lvl="0" indent="0" algn="l">
                <a:lnSpc>
                  <a:spcPts val="4559"/>
                </a:lnSpc>
                <a:spcBef>
                  <a:spcPct val="0"/>
                </a:spcBef>
              </a:pPr>
              <a:r>
                <a:rPr lang="en-US" sz="4000" b="1" u="none" dirty="0">
                  <a:solidFill>
                    <a:srgbClr val="2A2E3A"/>
                  </a:solidFill>
                  <a:latin typeface="Times New Roman" panose="02020603050405020304" pitchFamily="18" charset="0"/>
                  <a:ea typeface="Klein Bold"/>
                  <a:cs typeface="Times New Roman" panose="02020603050405020304" pitchFamily="18" charset="0"/>
                  <a:sym typeface="Klein Bold"/>
                </a:rPr>
                <a:t>GOAL # 3</a:t>
              </a:r>
            </a:p>
          </p:txBody>
        </p:sp>
        <p:sp>
          <p:nvSpPr>
            <p:cNvPr id="6" name="TextBox 6"/>
            <p:cNvSpPr txBox="1"/>
            <p:nvPr/>
          </p:nvSpPr>
          <p:spPr>
            <a:xfrm>
              <a:off x="0" y="915583"/>
              <a:ext cx="11742921" cy="6099276"/>
            </a:xfrm>
            <a:prstGeom prst="rect">
              <a:avLst/>
            </a:prstGeom>
          </p:spPr>
          <p:txBody>
            <a:bodyPr lIns="0" tIns="0" rIns="0" bIns="0" rtlCol="0" anchor="t">
              <a:spAutoFit/>
            </a:bodyPr>
            <a:lstStyle/>
            <a:p>
              <a:pPr marL="561339" lvl="1" indent="-280669" algn="l">
                <a:lnSpc>
                  <a:spcPts val="3639"/>
                </a:lnSpc>
                <a:buFont typeface="Arial"/>
                <a:buChar char="•"/>
              </a:pPr>
              <a:r>
                <a:rPr lang="en-US" sz="3200" dirty="0">
                  <a:solidFill>
                    <a:srgbClr val="2A2E3A"/>
                  </a:solidFill>
                  <a:latin typeface="Times New Roman" panose="02020603050405020304" pitchFamily="18" charset="0"/>
                  <a:ea typeface="Helios"/>
                  <a:cs typeface="Times New Roman" panose="02020603050405020304" pitchFamily="18" charset="0"/>
                  <a:sym typeface="Helios"/>
                </a:rPr>
                <a:t>We created an image upload functionality where users can upload images through the profile page.  </a:t>
              </a:r>
            </a:p>
            <a:p>
              <a:pPr marL="561339" lvl="1" indent="-280669" algn="l">
                <a:lnSpc>
                  <a:spcPts val="3639"/>
                </a:lnSpc>
                <a:buFont typeface="Arial"/>
                <a:buChar char="•"/>
              </a:pPr>
              <a:r>
                <a:rPr lang="en-US" sz="3200" dirty="0">
                  <a:solidFill>
                    <a:srgbClr val="2A2E3A"/>
                  </a:solidFill>
                  <a:latin typeface="Times New Roman" panose="02020603050405020304" pitchFamily="18" charset="0"/>
                  <a:ea typeface="Helios"/>
                  <a:cs typeface="Times New Roman" panose="02020603050405020304" pitchFamily="18" charset="0"/>
                  <a:sym typeface="Helios"/>
                </a:rPr>
                <a:t>We implemented file handling using `</a:t>
              </a:r>
              <a:r>
                <a:rPr lang="en-US" sz="3200" dirty="0" err="1">
                  <a:solidFill>
                    <a:srgbClr val="2A2E3A"/>
                  </a:solidFill>
                  <a:latin typeface="Times New Roman" panose="02020603050405020304" pitchFamily="18" charset="0"/>
                  <a:ea typeface="Helios"/>
                  <a:cs typeface="Times New Roman" panose="02020603050405020304" pitchFamily="18" charset="0"/>
                  <a:sym typeface="Helios"/>
                </a:rPr>
                <a:t>FileSystemStorage</a:t>
              </a:r>
              <a:r>
                <a:rPr lang="en-US" sz="3200" dirty="0">
                  <a:solidFill>
                    <a:srgbClr val="2A2E3A"/>
                  </a:solidFill>
                  <a:latin typeface="Times New Roman" panose="02020603050405020304" pitchFamily="18" charset="0"/>
                  <a:ea typeface="Helios"/>
                  <a:cs typeface="Times New Roman" panose="02020603050405020304" pitchFamily="18" charset="0"/>
                  <a:sym typeface="Helios"/>
                </a:rPr>
                <a:t>` to save the uploaded images.  </a:t>
              </a:r>
            </a:p>
            <a:p>
              <a:pPr marL="561339" lvl="1" indent="-280669" algn="l">
                <a:lnSpc>
                  <a:spcPts val="3639"/>
                </a:lnSpc>
                <a:buFont typeface="Arial"/>
                <a:buChar char="•"/>
              </a:pPr>
              <a:r>
                <a:rPr lang="en-US" sz="3200" dirty="0">
                  <a:solidFill>
                    <a:srgbClr val="2A2E3A"/>
                  </a:solidFill>
                  <a:latin typeface="Times New Roman" panose="02020603050405020304" pitchFamily="18" charset="0"/>
                  <a:ea typeface="Helios"/>
                  <a:cs typeface="Times New Roman" panose="02020603050405020304" pitchFamily="18" charset="0"/>
                  <a:sym typeface="Helios"/>
                </a:rPr>
                <a:t>After uploading, the image URL is dynamically generated and passed to the profile page for display.</a:t>
              </a:r>
            </a:p>
            <a:p>
              <a:pPr marL="561339" lvl="1" indent="-280669" algn="l">
                <a:lnSpc>
                  <a:spcPts val="3639"/>
                </a:lnSpc>
                <a:buFont typeface="Arial"/>
                <a:buChar char="•"/>
              </a:pPr>
              <a:r>
                <a:rPr lang="en-US" sz="3200" dirty="0">
                  <a:solidFill>
                    <a:srgbClr val="2A2E3A"/>
                  </a:solidFill>
                  <a:latin typeface="Times New Roman" panose="02020603050405020304" pitchFamily="18" charset="0"/>
                  <a:ea typeface="Helios"/>
                  <a:cs typeface="Times New Roman" panose="02020603050405020304" pitchFamily="18" charset="0"/>
                  <a:sym typeface="Helios"/>
                </a:rPr>
                <a:t>We used </a:t>
              </a:r>
              <a:r>
                <a:rPr lang="en-US" sz="3200" dirty="0" err="1">
                  <a:solidFill>
                    <a:srgbClr val="2A2E3A"/>
                  </a:solidFill>
                  <a:latin typeface="Times New Roman" panose="02020603050405020304" pitchFamily="18" charset="0"/>
                  <a:ea typeface="Helios"/>
                  <a:cs typeface="Times New Roman" panose="02020603050405020304" pitchFamily="18" charset="0"/>
                  <a:sym typeface="Helios"/>
                </a:rPr>
                <a:t>opencv</a:t>
              </a:r>
              <a:r>
                <a:rPr lang="en-US" sz="3200" dirty="0">
                  <a:solidFill>
                    <a:srgbClr val="2A2E3A"/>
                  </a:solidFill>
                  <a:latin typeface="Times New Roman" panose="02020603050405020304" pitchFamily="18" charset="0"/>
                  <a:ea typeface="Helios"/>
                  <a:cs typeface="Times New Roman" panose="02020603050405020304" pitchFamily="18" charset="0"/>
                  <a:sym typeface="Helios"/>
                </a:rPr>
                <a:t> for performing normalization, finding dimensions  </a:t>
              </a:r>
            </a:p>
            <a:p>
              <a:pPr algn="l">
                <a:lnSpc>
                  <a:spcPts val="3639"/>
                </a:lnSpc>
              </a:pPr>
              <a:endParaRPr lang="en-US" sz="2599" dirty="0">
                <a:solidFill>
                  <a:srgbClr val="2A2E3A"/>
                </a:solidFill>
                <a:latin typeface="Helios"/>
                <a:ea typeface="Helios"/>
                <a:cs typeface="Helios"/>
                <a:sym typeface="Helios"/>
              </a:endParaRPr>
            </a:p>
          </p:txBody>
        </p:sp>
      </p:grpSp>
      <p:sp>
        <p:nvSpPr>
          <p:cNvPr id="7" name="TextBox 7"/>
          <p:cNvSpPr txBox="1"/>
          <p:nvPr/>
        </p:nvSpPr>
        <p:spPr>
          <a:xfrm>
            <a:off x="1028700" y="8957310"/>
            <a:ext cx="3066385" cy="271869"/>
          </a:xfrm>
          <a:prstGeom prst="rect">
            <a:avLst/>
          </a:prstGeom>
        </p:spPr>
        <p:txBody>
          <a:bodyPr lIns="0" tIns="0" rIns="0" bIns="0" rtlCol="0" anchor="t">
            <a:spAutoFit/>
          </a:bodyPr>
          <a:lstStyle/>
          <a:p>
            <a:pPr marL="0" lvl="0" indent="0" algn="l">
              <a:lnSpc>
                <a:spcPts val="2340"/>
              </a:lnSpc>
              <a:spcBef>
                <a:spcPct val="0"/>
              </a:spcBef>
            </a:pPr>
            <a:endParaRPr lang="en-US" sz="1800" dirty="0">
              <a:solidFill>
                <a:srgbClr val="2A2E3A"/>
              </a:solidFill>
              <a:latin typeface="Helios"/>
              <a:ea typeface="Helios"/>
              <a:cs typeface="Helios"/>
              <a:sym typeface="Helio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296844" y="-1836715"/>
            <a:ext cx="13960430" cy="13960430"/>
          </a:xfrm>
          <a:custGeom>
            <a:avLst/>
            <a:gdLst/>
            <a:ahLst/>
            <a:cxnLst/>
            <a:rect l="l" t="t" r="r" b="b"/>
            <a:pathLst>
              <a:path w="13960430" h="13960430">
                <a:moveTo>
                  <a:pt x="0" y="0"/>
                </a:moveTo>
                <a:lnTo>
                  <a:pt x="13960431" y="0"/>
                </a:lnTo>
                <a:lnTo>
                  <a:pt x="13960431" y="13960430"/>
                </a:lnTo>
                <a:lnTo>
                  <a:pt x="0" y="139604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4456279"/>
            <a:ext cx="6591300" cy="1085618"/>
          </a:xfrm>
          <a:prstGeom prst="rect">
            <a:avLst/>
          </a:prstGeom>
        </p:spPr>
        <p:txBody>
          <a:bodyPr wrap="square" lIns="0" tIns="0" rIns="0" bIns="0" rtlCol="0" anchor="t">
            <a:spAutoFit/>
          </a:bodyPr>
          <a:lstStyle/>
          <a:p>
            <a:pPr algn="l">
              <a:lnSpc>
                <a:spcPts val="9099"/>
              </a:lnSpc>
            </a:pPr>
            <a:r>
              <a:rPr lang="en-US" sz="6999" b="1" dirty="0">
                <a:solidFill>
                  <a:srgbClr val="2A2E3A"/>
                </a:solidFill>
                <a:latin typeface="Times New Roman" panose="02020603050405020304" pitchFamily="18" charset="0"/>
                <a:ea typeface="Klein Bold"/>
                <a:cs typeface="Times New Roman" panose="02020603050405020304" pitchFamily="18" charset="0"/>
                <a:sym typeface="Klein Bold"/>
              </a:rPr>
              <a:t>MILE STONES</a:t>
            </a:r>
          </a:p>
        </p:txBody>
      </p:sp>
      <p:grpSp>
        <p:nvGrpSpPr>
          <p:cNvPr id="4" name="Group 4"/>
          <p:cNvGrpSpPr/>
          <p:nvPr/>
        </p:nvGrpSpPr>
        <p:grpSpPr>
          <a:xfrm>
            <a:off x="8915400" y="90304"/>
            <a:ext cx="8807191" cy="10082396"/>
            <a:chOff x="0" y="-272804"/>
            <a:chExt cx="11742921" cy="13443198"/>
          </a:xfrm>
        </p:grpSpPr>
        <p:sp>
          <p:nvSpPr>
            <p:cNvPr id="5" name="TextBox 5"/>
            <p:cNvSpPr txBox="1"/>
            <p:nvPr/>
          </p:nvSpPr>
          <p:spPr>
            <a:xfrm>
              <a:off x="0" y="-272804"/>
              <a:ext cx="11742921" cy="786540"/>
            </a:xfrm>
            <a:prstGeom prst="rect">
              <a:avLst/>
            </a:prstGeom>
          </p:spPr>
          <p:txBody>
            <a:bodyPr lIns="0" tIns="0" rIns="0" bIns="0" rtlCol="0" anchor="t">
              <a:spAutoFit/>
            </a:bodyPr>
            <a:lstStyle/>
            <a:p>
              <a:pPr marL="0" lvl="0" indent="0" algn="l">
                <a:lnSpc>
                  <a:spcPts val="4559"/>
                </a:lnSpc>
                <a:spcBef>
                  <a:spcPct val="0"/>
                </a:spcBef>
              </a:pPr>
              <a:r>
                <a:rPr lang="en-US" sz="4000" b="1" u="none" dirty="0">
                  <a:solidFill>
                    <a:srgbClr val="2A2E3A"/>
                  </a:solidFill>
                  <a:latin typeface="Times New Roman" panose="02020603050405020304" pitchFamily="18" charset="0"/>
                  <a:ea typeface="Klein Bold"/>
                  <a:cs typeface="Times New Roman" panose="02020603050405020304" pitchFamily="18" charset="0"/>
                  <a:sym typeface="Klein Bold"/>
                </a:rPr>
                <a:t>GOAL # 4</a:t>
              </a:r>
            </a:p>
          </p:txBody>
        </p:sp>
        <p:sp>
          <p:nvSpPr>
            <p:cNvPr id="6" name="TextBox 6"/>
            <p:cNvSpPr txBox="1"/>
            <p:nvPr/>
          </p:nvSpPr>
          <p:spPr>
            <a:xfrm>
              <a:off x="0" y="915583"/>
              <a:ext cx="11742921" cy="12254811"/>
            </a:xfrm>
            <a:prstGeom prst="rect">
              <a:avLst/>
            </a:prstGeom>
          </p:spPr>
          <p:txBody>
            <a:bodyPr lIns="0" tIns="0" rIns="0" bIns="0" rtlCol="0" anchor="t">
              <a:spAutoFit/>
            </a:bodyPr>
            <a:lstStyle/>
            <a:p>
              <a:pPr marL="561339" lvl="1" indent="-280669" algn="l">
                <a:lnSpc>
                  <a:spcPts val="3639"/>
                </a:lnSpc>
                <a:buFont typeface="Arial"/>
                <a:buChar char="•"/>
              </a:pPr>
              <a:r>
                <a:rPr lang="en-US" sz="2600" dirty="0">
                  <a:solidFill>
                    <a:srgbClr val="2A2E3A"/>
                  </a:solidFill>
                  <a:latin typeface="Times New Roman" panose="02020603050405020304" pitchFamily="18" charset="0"/>
                  <a:ea typeface="Helios"/>
                  <a:cs typeface="Times New Roman" panose="02020603050405020304" pitchFamily="18" charset="0"/>
                  <a:sym typeface="Helios"/>
                </a:rPr>
                <a:t>In Milestone 4, we trained the DINO (Distillation with No Labels) model using a Vision Transformer (</a:t>
              </a:r>
              <a:r>
                <a:rPr lang="en-US" sz="2600" dirty="0" err="1">
                  <a:solidFill>
                    <a:srgbClr val="2A2E3A"/>
                  </a:solidFill>
                  <a:latin typeface="Times New Roman" panose="02020603050405020304" pitchFamily="18" charset="0"/>
                  <a:ea typeface="Helios"/>
                  <a:cs typeface="Times New Roman" panose="02020603050405020304" pitchFamily="18" charset="0"/>
                  <a:sym typeface="Helios"/>
                </a:rPr>
                <a:t>ViT</a:t>
              </a:r>
              <a:r>
                <a:rPr lang="en-US" sz="2600" dirty="0">
                  <a:solidFill>
                    <a:srgbClr val="2A2E3A"/>
                  </a:solidFill>
                  <a:latin typeface="Times New Roman" panose="02020603050405020304" pitchFamily="18" charset="0"/>
                  <a:ea typeface="Helios"/>
                  <a:cs typeface="Times New Roman" panose="02020603050405020304" pitchFamily="18" charset="0"/>
                  <a:sym typeface="Helios"/>
                </a:rPr>
                <a:t>) architecture for skin disease classification. </a:t>
              </a:r>
            </a:p>
            <a:p>
              <a:pPr marL="280670" lvl="1" algn="l">
                <a:lnSpc>
                  <a:spcPts val="3639"/>
                </a:lnSpc>
              </a:pPr>
              <a:endParaRPr lang="en-US" sz="2600" dirty="0">
                <a:solidFill>
                  <a:srgbClr val="2A2E3A"/>
                </a:solidFill>
                <a:latin typeface="Times New Roman" panose="02020603050405020304" pitchFamily="18" charset="0"/>
                <a:ea typeface="Helios"/>
                <a:cs typeface="Times New Roman" panose="02020603050405020304" pitchFamily="18" charset="0"/>
                <a:sym typeface="Helios"/>
              </a:endParaRPr>
            </a:p>
            <a:p>
              <a:pPr marL="561339" lvl="1" indent="-280669" algn="l">
                <a:lnSpc>
                  <a:spcPts val="3639"/>
                </a:lnSpc>
                <a:buFont typeface="Arial"/>
                <a:buChar char="•"/>
              </a:pPr>
              <a:r>
                <a:rPr lang="en-US" sz="2600" dirty="0">
                  <a:solidFill>
                    <a:srgbClr val="2A2E3A"/>
                  </a:solidFill>
                  <a:latin typeface="Times New Roman" panose="02020603050405020304" pitchFamily="18" charset="0"/>
                  <a:ea typeface="Helios"/>
                  <a:cs typeface="Times New Roman" panose="02020603050405020304" pitchFamily="18" charset="0"/>
                  <a:sym typeface="Helios"/>
                </a:rPr>
                <a:t>We use the DINO model due to its self-supervised learning capabilities, robust </a:t>
              </a:r>
              <a:r>
                <a:rPr lang="en-US" sz="2600" dirty="0" err="1">
                  <a:solidFill>
                    <a:srgbClr val="2A2E3A"/>
                  </a:solidFill>
                  <a:latin typeface="Times New Roman" panose="02020603050405020304" pitchFamily="18" charset="0"/>
                  <a:ea typeface="Helios"/>
                  <a:cs typeface="Times New Roman" panose="02020603050405020304" pitchFamily="18" charset="0"/>
                  <a:sym typeface="Helios"/>
                </a:rPr>
                <a:t>ViT</a:t>
              </a:r>
              <a:r>
                <a:rPr lang="en-US" sz="2600" dirty="0">
                  <a:solidFill>
                    <a:srgbClr val="2A2E3A"/>
                  </a:solidFill>
                  <a:latin typeface="Times New Roman" panose="02020603050405020304" pitchFamily="18" charset="0"/>
                  <a:ea typeface="Helios"/>
                  <a:cs typeface="Times New Roman" panose="02020603050405020304" pitchFamily="18" charset="0"/>
                  <a:sym typeface="Helios"/>
                </a:rPr>
                <a:t> architecture, and effective use of diverse datasets, which make it a cutting-edge solution for skin disease classification. It delivers exceptional accuracy and strong generalization across varied conditions, meeting the project's requirements for reliability and adaptability.</a:t>
              </a:r>
            </a:p>
            <a:p>
              <a:pPr marL="280670" lvl="1" algn="l">
                <a:lnSpc>
                  <a:spcPts val="3639"/>
                </a:lnSpc>
              </a:pPr>
              <a:endParaRPr lang="en-US" sz="2600" dirty="0">
                <a:solidFill>
                  <a:srgbClr val="2A2E3A"/>
                </a:solidFill>
                <a:latin typeface="Times New Roman" panose="02020603050405020304" pitchFamily="18" charset="0"/>
                <a:ea typeface="Helios"/>
                <a:cs typeface="Times New Roman" panose="02020603050405020304" pitchFamily="18" charset="0"/>
                <a:sym typeface="Helios"/>
              </a:endParaRPr>
            </a:p>
            <a:p>
              <a:pPr marL="561339" lvl="1" indent="-280669" algn="l">
                <a:lnSpc>
                  <a:spcPts val="3639"/>
                </a:lnSpc>
                <a:buFont typeface="Arial"/>
                <a:buChar char="•"/>
              </a:pPr>
              <a:r>
                <a:rPr lang="en-US" sz="2600" dirty="0">
                  <a:solidFill>
                    <a:srgbClr val="2A2E3A"/>
                  </a:solidFill>
                  <a:latin typeface="Times New Roman" panose="02020603050405020304" pitchFamily="18" charset="0"/>
                  <a:ea typeface="Helios"/>
                  <a:cs typeface="Times New Roman" panose="02020603050405020304" pitchFamily="18" charset="0"/>
                  <a:sym typeface="Helios"/>
                </a:rPr>
                <a:t>The model, trained on our dataset and tested with test dataset, achieved approximately 92% accuracy in predicting skin diseases from uploaded images. </a:t>
              </a:r>
            </a:p>
            <a:p>
              <a:pPr algn="l">
                <a:lnSpc>
                  <a:spcPts val="3639"/>
                </a:lnSpc>
              </a:pPr>
              <a:endParaRPr lang="en-US" sz="2600" dirty="0">
                <a:solidFill>
                  <a:srgbClr val="2A2E3A"/>
                </a:solidFill>
                <a:latin typeface="Times New Roman" panose="02020603050405020304" pitchFamily="18" charset="0"/>
                <a:ea typeface="Helios"/>
                <a:cs typeface="Times New Roman" panose="02020603050405020304" pitchFamily="18" charset="0"/>
                <a:sym typeface="Helios"/>
              </a:endParaRPr>
            </a:p>
            <a:p>
              <a:pPr marL="561339" lvl="1" indent="-280669" algn="l">
                <a:lnSpc>
                  <a:spcPts val="3639"/>
                </a:lnSpc>
                <a:buFont typeface="Arial"/>
                <a:buChar char="•"/>
              </a:pPr>
              <a:r>
                <a:rPr lang="en-US" sz="2600" dirty="0">
                  <a:solidFill>
                    <a:srgbClr val="2A2E3A"/>
                  </a:solidFill>
                  <a:latin typeface="Times New Roman" panose="02020603050405020304" pitchFamily="18" charset="0"/>
                  <a:ea typeface="Helios"/>
                  <a:cs typeface="Times New Roman" panose="02020603050405020304" pitchFamily="18" charset="0"/>
                  <a:sym typeface="Helios"/>
                </a:rPr>
                <a:t>The trained model was then integrated into our project for real-world application by dumping and reloading it into the system.</a:t>
              </a:r>
            </a:p>
            <a:p>
              <a:pPr algn="l">
                <a:lnSpc>
                  <a:spcPts val="3639"/>
                </a:lnSpc>
              </a:pPr>
              <a:endParaRPr lang="en-US" sz="2600" dirty="0">
                <a:solidFill>
                  <a:srgbClr val="2A2E3A"/>
                </a:solidFill>
                <a:latin typeface="Times New Roman" panose="02020603050405020304" pitchFamily="18" charset="0"/>
                <a:ea typeface="Helios"/>
                <a:cs typeface="Times New Roman" panose="02020603050405020304" pitchFamily="18" charset="0"/>
                <a:sym typeface="Helios"/>
              </a:endParaRPr>
            </a:p>
            <a:p>
              <a:pPr algn="l">
                <a:lnSpc>
                  <a:spcPts val="3639"/>
                </a:lnSpc>
              </a:pPr>
              <a:endParaRPr lang="en-US" sz="2600" dirty="0">
                <a:solidFill>
                  <a:srgbClr val="2A2E3A"/>
                </a:solidFill>
                <a:latin typeface="Helios"/>
                <a:ea typeface="Helios"/>
                <a:cs typeface="Helios"/>
                <a:sym typeface="Helios"/>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667321"/>
            <a:ext cx="18288000" cy="7229439"/>
          </a:xfrm>
          <a:custGeom>
            <a:avLst/>
            <a:gdLst/>
            <a:ahLst/>
            <a:cxnLst/>
            <a:rect l="l" t="t" r="r" b="b"/>
            <a:pathLst>
              <a:path w="18288000" h="7229439">
                <a:moveTo>
                  <a:pt x="0" y="0"/>
                </a:moveTo>
                <a:lnTo>
                  <a:pt x="18288000" y="0"/>
                </a:lnTo>
                <a:lnTo>
                  <a:pt x="18288000" y="7229439"/>
                </a:lnTo>
                <a:lnTo>
                  <a:pt x="0" y="7229439"/>
                </a:lnTo>
                <a:lnTo>
                  <a:pt x="0" y="0"/>
                </a:lnTo>
                <a:close/>
              </a:path>
            </a:pathLst>
          </a:custGeom>
          <a:blipFill>
            <a:blip r:embed="rId2">
              <a:extLst>
                <a:ext uri="{96DAC541-7B7A-43D3-8B79-37D633B846F1}">
                  <asvg:svgBlip xmlns:asvg="http://schemas.microsoft.com/office/drawing/2016/SVG/main" r:embed="rId3"/>
                </a:ext>
              </a:extLst>
            </a:blip>
            <a:stretch>
              <a:fillRect t="-42120"/>
            </a:stretch>
          </a:blipFill>
        </p:spPr>
      </p:sp>
      <p:sp>
        <p:nvSpPr>
          <p:cNvPr id="3" name="Freeform 3"/>
          <p:cNvSpPr/>
          <p:nvPr/>
        </p:nvSpPr>
        <p:spPr>
          <a:xfrm>
            <a:off x="3790775" y="2522029"/>
            <a:ext cx="11047156" cy="6214025"/>
          </a:xfrm>
          <a:custGeom>
            <a:avLst/>
            <a:gdLst/>
            <a:ahLst/>
            <a:cxnLst/>
            <a:rect l="l" t="t" r="r" b="b"/>
            <a:pathLst>
              <a:path w="11047156" h="6214025">
                <a:moveTo>
                  <a:pt x="0" y="0"/>
                </a:moveTo>
                <a:lnTo>
                  <a:pt x="11047156" y="0"/>
                </a:lnTo>
                <a:lnTo>
                  <a:pt x="11047156" y="6214025"/>
                </a:lnTo>
                <a:lnTo>
                  <a:pt x="0" y="6214025"/>
                </a:lnTo>
                <a:lnTo>
                  <a:pt x="0" y="0"/>
                </a:lnTo>
                <a:close/>
              </a:path>
            </a:pathLst>
          </a:custGeom>
          <a:blipFill>
            <a:blip r:embed="rId4"/>
            <a:stretch>
              <a:fillRect l="-60" r="-60"/>
            </a:stretch>
          </a:blipFill>
        </p:spPr>
      </p:sp>
      <p:sp>
        <p:nvSpPr>
          <p:cNvPr id="5" name="TextBox 5"/>
          <p:cNvSpPr txBox="1"/>
          <p:nvPr/>
        </p:nvSpPr>
        <p:spPr>
          <a:xfrm>
            <a:off x="3230994" y="933450"/>
            <a:ext cx="11826013" cy="1476558"/>
          </a:xfrm>
          <a:prstGeom prst="rect">
            <a:avLst/>
          </a:prstGeom>
        </p:spPr>
        <p:txBody>
          <a:bodyPr lIns="0" tIns="0" rIns="0" bIns="0" rtlCol="0" anchor="t">
            <a:spAutoFit/>
          </a:bodyPr>
          <a:lstStyle/>
          <a:p>
            <a:pPr algn="ctr">
              <a:lnSpc>
                <a:spcPts val="6019"/>
              </a:lnSpc>
            </a:pPr>
            <a:r>
              <a:rPr lang="en-US" sz="6600" b="1" dirty="0">
                <a:solidFill>
                  <a:srgbClr val="FFFFFF"/>
                </a:solidFill>
                <a:latin typeface="Times New Roman" panose="02020603050405020304" pitchFamily="18" charset="0"/>
                <a:ea typeface="Helios Bold"/>
                <a:cs typeface="Times New Roman" panose="02020603050405020304" pitchFamily="18" charset="0"/>
                <a:sym typeface="Helios Bold"/>
              </a:rPr>
              <a:t>HOME PAGE</a:t>
            </a:r>
          </a:p>
          <a:p>
            <a:pPr algn="ctr">
              <a:lnSpc>
                <a:spcPts val="6019"/>
              </a:lnSpc>
            </a:pPr>
            <a:endParaRPr lang="en-US" sz="4299" b="1" dirty="0">
              <a:solidFill>
                <a:srgbClr val="FFFFFF"/>
              </a:solidFill>
              <a:latin typeface="Helios Bold"/>
              <a:ea typeface="Helios Bold"/>
              <a:cs typeface="Helios Bold"/>
              <a:sym typeface="Helios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667321"/>
            <a:ext cx="18288000" cy="7229439"/>
          </a:xfrm>
          <a:custGeom>
            <a:avLst/>
            <a:gdLst/>
            <a:ahLst/>
            <a:cxnLst/>
            <a:rect l="l" t="t" r="r" b="b"/>
            <a:pathLst>
              <a:path w="18288000" h="7229439">
                <a:moveTo>
                  <a:pt x="0" y="0"/>
                </a:moveTo>
                <a:lnTo>
                  <a:pt x="18288000" y="0"/>
                </a:lnTo>
                <a:lnTo>
                  <a:pt x="18288000" y="7229439"/>
                </a:lnTo>
                <a:lnTo>
                  <a:pt x="0" y="7229439"/>
                </a:lnTo>
                <a:lnTo>
                  <a:pt x="0" y="0"/>
                </a:lnTo>
                <a:close/>
              </a:path>
            </a:pathLst>
          </a:custGeom>
          <a:blipFill>
            <a:blip r:embed="rId2">
              <a:extLst>
                <a:ext uri="{96DAC541-7B7A-43D3-8B79-37D633B846F1}">
                  <asvg:svgBlip xmlns:asvg="http://schemas.microsoft.com/office/drawing/2016/SVG/main" r:embed="rId3"/>
                </a:ext>
              </a:extLst>
            </a:blip>
            <a:stretch>
              <a:fillRect t="-42120"/>
            </a:stretch>
          </a:blipFill>
        </p:spPr>
      </p:sp>
      <p:sp>
        <p:nvSpPr>
          <p:cNvPr id="3" name="Freeform 3"/>
          <p:cNvSpPr/>
          <p:nvPr/>
        </p:nvSpPr>
        <p:spPr>
          <a:xfrm>
            <a:off x="3790775" y="2522029"/>
            <a:ext cx="11047156" cy="6214025"/>
          </a:xfrm>
          <a:custGeom>
            <a:avLst/>
            <a:gdLst/>
            <a:ahLst/>
            <a:cxnLst/>
            <a:rect l="l" t="t" r="r" b="b"/>
            <a:pathLst>
              <a:path w="11047156" h="6214025">
                <a:moveTo>
                  <a:pt x="0" y="0"/>
                </a:moveTo>
                <a:lnTo>
                  <a:pt x="11047156" y="0"/>
                </a:lnTo>
                <a:lnTo>
                  <a:pt x="11047156" y="6214025"/>
                </a:lnTo>
                <a:lnTo>
                  <a:pt x="0" y="6214025"/>
                </a:lnTo>
                <a:lnTo>
                  <a:pt x="0" y="0"/>
                </a:lnTo>
                <a:close/>
              </a:path>
            </a:pathLst>
          </a:custGeom>
          <a:blipFill>
            <a:blip r:embed="rId4"/>
            <a:stretch>
              <a:fillRect l="-60" r="-60"/>
            </a:stretch>
          </a:blipFill>
        </p:spPr>
      </p:sp>
      <p:sp>
        <p:nvSpPr>
          <p:cNvPr id="5" name="TextBox 5"/>
          <p:cNvSpPr txBox="1"/>
          <p:nvPr/>
        </p:nvSpPr>
        <p:spPr>
          <a:xfrm>
            <a:off x="3230994" y="933450"/>
            <a:ext cx="11826013" cy="775469"/>
          </a:xfrm>
          <a:prstGeom prst="rect">
            <a:avLst/>
          </a:prstGeom>
        </p:spPr>
        <p:txBody>
          <a:bodyPr lIns="0" tIns="0" rIns="0" bIns="0" rtlCol="0" anchor="t">
            <a:spAutoFit/>
          </a:bodyPr>
          <a:lstStyle/>
          <a:p>
            <a:pPr algn="ctr">
              <a:lnSpc>
                <a:spcPts val="6019"/>
              </a:lnSpc>
            </a:pPr>
            <a:r>
              <a:rPr lang="en-US" sz="6600" b="1" dirty="0">
                <a:solidFill>
                  <a:srgbClr val="FFFFFF"/>
                </a:solidFill>
                <a:latin typeface="Times New Roman" panose="02020603050405020304" pitchFamily="18" charset="0"/>
                <a:ea typeface="Helios Bold"/>
                <a:cs typeface="Times New Roman" panose="02020603050405020304" pitchFamily="18" charset="0"/>
                <a:sym typeface="Helios Bold"/>
              </a:rPr>
              <a:t>SIGN UP PAGE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TotalTime>
  <Words>640</Words>
  <Application>Microsoft Office PowerPoint</Application>
  <PresentationFormat>Custom</PresentationFormat>
  <Paragraphs>78</Paragraphs>
  <Slides>17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Helios Bold</vt:lpstr>
      <vt:lpstr>Times New Roman</vt:lpstr>
      <vt:lpstr>Helios</vt:lpstr>
      <vt:lpstr>Arial</vt:lpstr>
      <vt:lpstr>Calibri</vt:lpstr>
      <vt:lpstr>Klein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Skin Disease Diagnosis leveraging image processing</dc:title>
  <dc:creator>Samiksha Yadav</dc:creator>
  <cp:lastModifiedBy>Samiksha Yadav</cp:lastModifiedBy>
  <cp:revision>2</cp:revision>
  <dcterms:created xsi:type="dcterms:W3CDTF">2006-08-16T00:00:00Z</dcterms:created>
  <dcterms:modified xsi:type="dcterms:W3CDTF">2024-11-27T18:45:07Z</dcterms:modified>
  <dc:identifier>DAGWcMBFmGk</dc:identifier>
</cp:coreProperties>
</file>